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84" r:id="rId1"/>
  </p:sldMasterIdLst>
  <p:notesMasterIdLst>
    <p:notesMasterId r:id="rId27"/>
  </p:notesMasterIdLst>
  <p:handoutMasterIdLst>
    <p:handoutMasterId r:id="rId28"/>
  </p:handoutMasterIdLst>
  <p:sldIdLst>
    <p:sldId id="256" r:id="rId2"/>
    <p:sldId id="319" r:id="rId3"/>
    <p:sldId id="338" r:id="rId4"/>
    <p:sldId id="344" r:id="rId5"/>
    <p:sldId id="330" r:id="rId6"/>
    <p:sldId id="331" r:id="rId7"/>
    <p:sldId id="346" r:id="rId8"/>
    <p:sldId id="332" r:id="rId9"/>
    <p:sldId id="333" r:id="rId10"/>
    <p:sldId id="326" r:id="rId11"/>
    <p:sldId id="325" r:id="rId12"/>
    <p:sldId id="327" r:id="rId13"/>
    <p:sldId id="334" r:id="rId14"/>
    <p:sldId id="335" r:id="rId15"/>
    <p:sldId id="343" r:id="rId16"/>
    <p:sldId id="265" r:id="rId17"/>
    <p:sldId id="345" r:id="rId18"/>
    <p:sldId id="328" r:id="rId19"/>
    <p:sldId id="318" r:id="rId20"/>
    <p:sldId id="342" r:id="rId21"/>
    <p:sldId id="320" r:id="rId22"/>
    <p:sldId id="321" r:id="rId23"/>
    <p:sldId id="322" r:id="rId24"/>
    <p:sldId id="323" r:id="rId25"/>
    <p:sldId id="324" r:id="rId26"/>
  </p:sldIdLst>
  <p:sldSz cx="9144000" cy="6858000" type="screen4x3"/>
  <p:notesSz cx="6858000" cy="9979025"/>
  <p:embeddedFontLst>
    <p:embeddedFont>
      <p:font typeface="나눔스퀘어 Bold" panose="020B0600000101010101" charset="-127"/>
      <p:bold r:id="rId29"/>
    </p:embeddedFont>
    <p:embeddedFont>
      <p:font typeface="Georgia" panose="02040502050405020303" pitchFamily="18" charset="0"/>
      <p:regular r:id="rId30"/>
      <p:bold r:id="rId31"/>
      <p:italic r:id="rId32"/>
      <p:boldItalic r:id="rId33"/>
    </p:embeddedFont>
    <p:embeddedFont>
      <p:font typeface="HY견고딕" panose="02030600000101010101" pitchFamily="18" charset="-127"/>
      <p:regular r:id="rId34"/>
    </p:embeddedFont>
    <p:embeddedFont>
      <p:font typeface="Trebuchet MS" panose="020B0603020202020204" pitchFamily="34" charset="0"/>
      <p:regular r:id="rId35"/>
      <p:bold r:id="rId36"/>
      <p:italic r:id="rId37"/>
      <p:boldItalic r:id="rId38"/>
    </p:embeddedFont>
    <p:embeddedFont>
      <p:font typeface="Wingdings 2" panose="05020102010507070707" pitchFamily="18" charset="2"/>
      <p:regular r:id="rId39"/>
    </p:embeddedFont>
    <p:embeddedFont>
      <p:font typeface="맑은 고딕" panose="020B0503020000020004" pitchFamily="50" charset="-127"/>
      <p:regular r:id="rId40"/>
      <p:bold r:id="rId4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B3B6"/>
    <a:srgbClr val="FFFFFF"/>
    <a:srgbClr val="CDFBF6"/>
    <a:srgbClr val="2C85A4"/>
    <a:srgbClr val="C6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6447" autoAdjust="0"/>
  </p:normalViewPr>
  <p:slideViewPr>
    <p:cSldViewPr>
      <p:cViewPr varScale="1">
        <p:scale>
          <a:sx n="95" d="100"/>
          <a:sy n="95" d="100"/>
        </p:scale>
        <p:origin x="109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30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DDC289-8D31-4E04-B66E-95A52DB075E5}" type="datetimeFigureOut">
              <a:rPr lang="ko-KR" altLang="en-US" smtClean="0"/>
              <a:pPr/>
              <a:t>2023-05-15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7896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947896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28CD65-C145-40C9-89EC-97695079B68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50042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50042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B937B-9C67-467B-9B7B-90C7E916D9E1}" type="datetimeFigureOut">
              <a:rPr lang="ko-KR" altLang="en-US" smtClean="0"/>
              <a:pPr/>
              <a:t>2023-05-15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1247775"/>
            <a:ext cx="4489450" cy="3367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803081"/>
            <a:ext cx="5486400" cy="39281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78602"/>
            <a:ext cx="2971800" cy="5004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9478602"/>
            <a:ext cx="2971800" cy="50042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7AADA-3B5F-4BB4-B85E-567769A0278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6936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ko-KR" altLang="en-US"/>
              <a:t>마스터 부제목 스타일 편집</a:t>
            </a:r>
            <a:endParaRPr kumimoji="0" lang="en-US"/>
          </a:p>
        </p:txBody>
      </p:sp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07FD4249-D455-4B8B-ACDE-C6B7A69ADB62}" type="datetimeFigureOut">
              <a:rPr lang="ko-KR" altLang="en-US" smtClean="0"/>
              <a:pPr/>
              <a:t>2023-05-15</a:t>
            </a:fld>
            <a:endParaRPr lang="ko-KR" altLang="en-US"/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8ABE8332-CD94-4AC7-BED5-677301D42B0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4249-D455-4B8B-ACDE-C6B7A69ADB62}" type="datetimeFigureOut">
              <a:rPr lang="ko-KR" altLang="en-US" smtClean="0"/>
              <a:pPr/>
              <a:t>2023-05-15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E8332-CD94-4AC7-BED5-677301D42B0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4249-D455-4B8B-ACDE-C6B7A69ADB62}" type="datetimeFigureOut">
              <a:rPr lang="ko-KR" altLang="en-US" smtClean="0"/>
              <a:pPr/>
              <a:t>2023-05-15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E8332-CD94-4AC7-BED5-677301D42B0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4249-D455-4B8B-ACDE-C6B7A69ADB62}" type="datetimeFigureOut">
              <a:rPr lang="ko-KR" altLang="en-US" smtClean="0"/>
              <a:pPr/>
              <a:t>2023-05-15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E8332-CD94-4AC7-BED5-677301D42B0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4249-D455-4B8B-ACDE-C6B7A69ADB62}" type="datetimeFigureOut">
              <a:rPr lang="ko-KR" altLang="en-US" smtClean="0"/>
              <a:pPr/>
              <a:t>2023-05-15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E8332-CD94-4AC7-BED5-677301D42B0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4249-D455-4B8B-ACDE-C6B7A69ADB62}" type="datetimeFigureOut">
              <a:rPr lang="ko-KR" altLang="en-US" smtClean="0"/>
              <a:pPr/>
              <a:t>2023-05-15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E8332-CD94-4AC7-BED5-677301D42B0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26" name="날짜 개체 틀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7FD4249-D455-4B8B-ACDE-C6B7A69ADB62}" type="datetimeFigureOut">
              <a:rPr lang="ko-KR" altLang="en-US" smtClean="0"/>
              <a:pPr/>
              <a:t>2023-05-15</a:t>
            </a:fld>
            <a:endParaRPr lang="ko-KR" altLang="en-US"/>
          </a:p>
        </p:txBody>
      </p:sp>
      <p:sp>
        <p:nvSpPr>
          <p:cNvPr id="27" name="슬라이드 번호 개체 틀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ABE8332-CD94-4AC7-BED5-677301D42B04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8" name="바닥글 개체 틀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07FD4249-D455-4B8B-ACDE-C6B7A69ADB62}" type="datetimeFigureOut">
              <a:rPr lang="ko-KR" altLang="en-US" smtClean="0"/>
              <a:pPr/>
              <a:t>2023-05-15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8ABE8332-CD94-4AC7-BED5-677301D42B0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4249-D455-4B8B-ACDE-C6B7A69ADB62}" type="datetimeFigureOut">
              <a:rPr lang="ko-KR" altLang="en-US" smtClean="0"/>
              <a:pPr/>
              <a:t>2023-05-15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E8332-CD94-4AC7-BED5-677301D42B0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4249-D455-4B8B-ACDE-C6B7A69ADB62}" type="datetimeFigureOut">
              <a:rPr lang="ko-KR" altLang="en-US" smtClean="0"/>
              <a:pPr/>
              <a:t>2023-05-15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E8332-CD94-4AC7-BED5-677301D42B0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ko-KR" altLang="en-US"/>
              <a:t>그림을 추가하려면 아이콘을 클릭하십시오</a:t>
            </a:r>
            <a:endParaRPr kumimoji="0" 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4249-D455-4B8B-ACDE-C6B7A69ADB62}" type="datetimeFigureOut">
              <a:rPr lang="ko-KR" altLang="en-US" smtClean="0"/>
              <a:pPr/>
              <a:t>2023-05-15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E8332-CD94-4AC7-BED5-677301D42B0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619"/>
          </a:xfrm>
          <a:prstGeom prst="rect">
            <a:avLst/>
          </a:prstGeom>
        </p:spPr>
      </p:pic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/>
              <a:t>둘째 수준</a:t>
            </a:r>
          </a:p>
          <a:p>
            <a:pPr lvl="2" eaLnBrk="1" latinLnBrk="0" hangingPunct="1"/>
            <a:r>
              <a:rPr kumimoji="0" lang="ko-KR" altLang="en-US"/>
              <a:t>셋째 수준</a:t>
            </a:r>
          </a:p>
          <a:p>
            <a:pPr lvl="3" eaLnBrk="1" latinLnBrk="0" hangingPunct="1"/>
            <a:r>
              <a:rPr kumimoji="0" lang="ko-KR" altLang="en-US"/>
              <a:t>넷째 수준</a:t>
            </a:r>
          </a:p>
          <a:p>
            <a:pPr lvl="4" eaLnBrk="1" latinLnBrk="0" hangingPunct="1"/>
            <a:r>
              <a:rPr kumimoji="0" lang="ko-KR" altLang="en-US"/>
              <a:t>다섯째 수준</a:t>
            </a:r>
            <a:endParaRPr kumimoji="0" lang="en-US"/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07FD4249-D455-4B8B-ACDE-C6B7A69ADB62}" type="datetimeFigureOut">
              <a:rPr lang="ko-KR" altLang="en-US" smtClean="0"/>
              <a:pPr/>
              <a:t>2023-05-15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8ABE8332-CD94-4AC7-BED5-677301D42B0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rtl="0" eaLnBrk="1" latinLnBrk="1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1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1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1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1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1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1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1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1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1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loter.net/archives/177703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21068" y="2564904"/>
            <a:ext cx="60486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골프연습장의 변화 </a:t>
            </a:r>
            <a:r>
              <a:rPr lang="en-US" altLang="ko-KR" sz="4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‘2020’</a:t>
            </a:r>
          </a:p>
          <a:p>
            <a:pPr algn="ctr"/>
            <a:r>
              <a:rPr lang="en-US" altLang="ko-KR" sz="2800" b="1" dirty="0">
                <a:solidFill>
                  <a:srgbClr val="C0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[“</a:t>
            </a:r>
            <a:r>
              <a:rPr lang="ko-KR" altLang="en-US" sz="2800" b="1" dirty="0" err="1">
                <a:solidFill>
                  <a:srgbClr val="C0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알스윙</a:t>
            </a:r>
            <a:r>
              <a:rPr lang="en-US" altLang="ko-KR" sz="2800" b="1" dirty="0">
                <a:solidFill>
                  <a:srgbClr val="C0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” ]</a:t>
            </a:r>
            <a:endParaRPr lang="ko-KR" altLang="en-US" sz="2800" b="1" dirty="0">
              <a:solidFill>
                <a:srgbClr val="C0000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" name="슬라이드 번호 개체 틀 13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8ABE8332-CD94-4AC7-BED5-677301D42B04}" type="slidenum">
              <a:rPr lang="ko-KR" altLang="en-US" smtClean="0">
                <a:solidFill>
                  <a:schemeClr val="tx1"/>
                </a:solidFill>
              </a:rPr>
              <a:pPr/>
              <a:t>1</a:t>
            </a:fld>
            <a:endParaRPr lang="ko-KR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-32" y="6500834"/>
            <a:ext cx="9144000" cy="71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9" name="그룹 8"/>
          <p:cNvGrpSpPr/>
          <p:nvPr/>
        </p:nvGrpSpPr>
        <p:grpSpPr>
          <a:xfrm>
            <a:off x="0" y="898536"/>
            <a:ext cx="1965876" cy="946288"/>
            <a:chOff x="2197446" y="1376132"/>
            <a:chExt cx="4320480" cy="511466"/>
          </a:xfrm>
        </p:grpSpPr>
        <p:sp>
          <p:nvSpPr>
            <p:cNvPr id="10" name="대각선 방향의 모서리가 둥근 사각형 9"/>
            <p:cNvSpPr/>
            <p:nvPr/>
          </p:nvSpPr>
          <p:spPr>
            <a:xfrm>
              <a:off x="2197446" y="1376132"/>
              <a:ext cx="4320480" cy="504056"/>
            </a:xfrm>
            <a:prstGeom prst="round2Diag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대각선 방향의 모서리가 둥근 사각형 10"/>
            <p:cNvSpPr/>
            <p:nvPr/>
          </p:nvSpPr>
          <p:spPr>
            <a:xfrm>
              <a:off x="2197446" y="1383542"/>
              <a:ext cx="4320480" cy="504056"/>
            </a:xfrm>
            <a:prstGeom prst="round2DiagRect">
              <a:avLst/>
            </a:prstGeom>
            <a:blipFill dpi="0" rotWithShape="1">
              <a:blip r:embed="rId2" cstate="print">
                <a:alphaModFix amt="9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969974"/>
            <a:ext cx="1835696" cy="714380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28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알스윙</a:t>
            </a:r>
            <a:br>
              <a:rPr lang="en-US" altLang="ko-KR" sz="28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</a:br>
            <a:r>
              <a:rPr lang="en-US" altLang="ko-KR" sz="16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6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인천마스터즈골프</a:t>
            </a:r>
            <a:endParaRPr lang="ko-KR" altLang="en-US" sz="16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2" name="슬라이드 번호 개체 틀 13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8ABE8332-CD94-4AC7-BED5-677301D42B04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pic>
        <p:nvPicPr>
          <p:cNvPr id="13" name="그림 12" descr="인천마스터즈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1844824"/>
            <a:ext cx="6048672" cy="309634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908720"/>
            <a:ext cx="1835696" cy="714380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2800" dirty="0" err="1">
                <a:latin typeface="HY견고딕" pitchFamily="18" charset="-127"/>
                <a:ea typeface="HY견고딕" pitchFamily="18" charset="-127"/>
              </a:rPr>
              <a:t>레드골프</a:t>
            </a:r>
            <a:br>
              <a:rPr lang="en-US" altLang="ko-KR" sz="2800" dirty="0">
                <a:latin typeface="HY견고딕" pitchFamily="18" charset="-127"/>
                <a:ea typeface="HY견고딕" pitchFamily="18" charset="-127"/>
              </a:rPr>
            </a:br>
            <a:r>
              <a:rPr lang="en-US" altLang="ko-KR" sz="28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800" dirty="0" err="1">
                <a:latin typeface="HY견고딕" pitchFamily="18" charset="-127"/>
                <a:ea typeface="HY견고딕" pitchFamily="18" charset="-127"/>
              </a:rPr>
              <a:t>알스윙</a:t>
            </a:r>
            <a:endParaRPr lang="ko-KR" altLang="en-US" sz="28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-32" y="6500834"/>
            <a:ext cx="9144000" cy="71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 descr="창원프로스크린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4431" y="1429877"/>
            <a:ext cx="6007969" cy="4159363"/>
          </a:xfrm>
          <a:prstGeom prst="rect">
            <a:avLst/>
          </a:prstGeom>
        </p:spPr>
      </p:pic>
      <p:grpSp>
        <p:nvGrpSpPr>
          <p:cNvPr id="9" name="그룹 8"/>
          <p:cNvGrpSpPr/>
          <p:nvPr/>
        </p:nvGrpSpPr>
        <p:grpSpPr>
          <a:xfrm>
            <a:off x="0" y="928670"/>
            <a:ext cx="1965876" cy="946288"/>
            <a:chOff x="2197446" y="1376132"/>
            <a:chExt cx="4320480" cy="511466"/>
          </a:xfrm>
        </p:grpSpPr>
        <p:sp>
          <p:nvSpPr>
            <p:cNvPr id="10" name="대각선 방향의 모서리가 둥근 사각형 9"/>
            <p:cNvSpPr/>
            <p:nvPr/>
          </p:nvSpPr>
          <p:spPr>
            <a:xfrm>
              <a:off x="2197446" y="1376132"/>
              <a:ext cx="4320480" cy="504056"/>
            </a:xfrm>
            <a:prstGeom prst="round2Diag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대각선 방향의 모서리가 둥근 사각형 10"/>
            <p:cNvSpPr/>
            <p:nvPr/>
          </p:nvSpPr>
          <p:spPr>
            <a:xfrm>
              <a:off x="2197446" y="1383542"/>
              <a:ext cx="4320480" cy="504056"/>
            </a:xfrm>
            <a:prstGeom prst="round2DiagRect">
              <a:avLst/>
            </a:prstGeom>
            <a:blipFill dpi="0" rotWithShape="1">
              <a:blip r:embed="rId3" cstate="print">
                <a:alphaModFix amt="9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제목 1"/>
          <p:cNvSpPr txBox="1">
            <a:spLocks/>
          </p:cNvSpPr>
          <p:nvPr/>
        </p:nvSpPr>
        <p:spPr>
          <a:xfrm>
            <a:off x="0" y="1000108"/>
            <a:ext cx="1835696" cy="714380"/>
          </a:xfrm>
          <a:prstGeom prst="rect">
            <a:avLst/>
          </a:prstGeom>
        </p:spPr>
        <p:txBody>
          <a:bodyPr vert="horz" anchor="ctr">
            <a:normAutofit fontScale="97500" lnSpcReduction="10000"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알스윙</a:t>
            </a:r>
            <a:r>
              <a:rPr kumimoji="0" lang="en-US" altLang="ko-KR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-</a:t>
            </a:r>
            <a:b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</a:b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창원프로골프</a:t>
            </a:r>
          </a:p>
        </p:txBody>
      </p:sp>
      <p:sp>
        <p:nvSpPr>
          <p:cNvPr id="13" name="슬라이드 번호 개체 틀 13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8ABE8332-CD94-4AC7-BED5-677301D42B04}" type="slidenum">
              <a:rPr lang="ko-KR" altLang="en-US" smtClean="0"/>
              <a:pPr/>
              <a:t>11</a:t>
            </a:fld>
            <a:endParaRPr lang="ko-KR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-32" y="6500834"/>
            <a:ext cx="9144000" cy="71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 descr="기장사진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670" y="928670"/>
            <a:ext cx="5072074" cy="5072074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-108520" y="911076"/>
            <a:ext cx="1965876" cy="946288"/>
            <a:chOff x="2197446" y="1376132"/>
            <a:chExt cx="4320480" cy="511466"/>
          </a:xfrm>
        </p:grpSpPr>
        <p:sp>
          <p:nvSpPr>
            <p:cNvPr id="11" name="대각선 방향의 모서리가 둥근 사각형 10"/>
            <p:cNvSpPr/>
            <p:nvPr/>
          </p:nvSpPr>
          <p:spPr>
            <a:xfrm>
              <a:off x="2197446" y="1376132"/>
              <a:ext cx="4320480" cy="504056"/>
            </a:xfrm>
            <a:prstGeom prst="round2Diag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대각선 방향의 모서리가 둥근 사각형 11"/>
            <p:cNvSpPr/>
            <p:nvPr/>
          </p:nvSpPr>
          <p:spPr>
            <a:xfrm>
              <a:off x="2197446" y="1383542"/>
              <a:ext cx="4320480" cy="504056"/>
            </a:xfrm>
            <a:prstGeom prst="round2DiagRect">
              <a:avLst/>
            </a:prstGeom>
            <a:blipFill dpi="0" rotWithShape="1">
              <a:blip r:embed="rId3" cstate="print">
                <a:alphaModFix amt="9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908720"/>
            <a:ext cx="1835696" cy="714380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22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알스윙</a:t>
            </a:r>
            <a:br>
              <a:rPr lang="en-US" altLang="ko-KR" sz="28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</a:br>
            <a:r>
              <a:rPr lang="en-US" altLang="ko-KR" sz="18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8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부산아이엠골프</a:t>
            </a:r>
            <a:endParaRPr lang="ko-KR" altLang="en-US" sz="18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슬라이드 번호 개체 틀 13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8ABE8332-CD94-4AC7-BED5-677301D42B04}" type="slidenum">
              <a:rPr lang="ko-KR" altLang="en-US" smtClean="0"/>
              <a:pPr/>
              <a:t>12</a:t>
            </a:fld>
            <a:endParaRPr lang="ko-KR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-32" y="6500834"/>
            <a:ext cx="9144000" cy="71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9"/>
          <p:cNvGrpSpPr/>
          <p:nvPr/>
        </p:nvGrpSpPr>
        <p:grpSpPr>
          <a:xfrm>
            <a:off x="-108520" y="911076"/>
            <a:ext cx="1965876" cy="946288"/>
            <a:chOff x="2197446" y="1376132"/>
            <a:chExt cx="4320480" cy="511466"/>
          </a:xfrm>
        </p:grpSpPr>
        <p:sp>
          <p:nvSpPr>
            <p:cNvPr id="11" name="대각선 방향의 모서리가 둥근 사각형 10"/>
            <p:cNvSpPr/>
            <p:nvPr/>
          </p:nvSpPr>
          <p:spPr>
            <a:xfrm>
              <a:off x="2197446" y="1376132"/>
              <a:ext cx="4320480" cy="504056"/>
            </a:xfrm>
            <a:prstGeom prst="round2Diag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대각선 방향의 모서리가 둥근 사각형 11"/>
            <p:cNvSpPr/>
            <p:nvPr/>
          </p:nvSpPr>
          <p:spPr>
            <a:xfrm>
              <a:off x="2197446" y="1383542"/>
              <a:ext cx="4320480" cy="504056"/>
            </a:xfrm>
            <a:prstGeom prst="round2DiagRect">
              <a:avLst/>
            </a:prstGeom>
            <a:blipFill dpi="0" rotWithShape="1">
              <a:blip r:embed="rId2" cstate="print">
                <a:alphaModFix amt="9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908720"/>
            <a:ext cx="1835696" cy="714380"/>
          </a:xfrm>
        </p:spPr>
        <p:txBody>
          <a:bodyPr>
            <a:normAutofit/>
          </a:bodyPr>
          <a:lstStyle/>
          <a:p>
            <a:pPr algn="l"/>
            <a:r>
              <a:rPr lang="ko-KR" altLang="en-US" sz="22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알스윙</a:t>
            </a:r>
            <a:br>
              <a:rPr lang="en-US" altLang="ko-KR" sz="22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</a:br>
            <a:r>
              <a:rPr lang="en-US" altLang="ko-KR" sz="18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8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용인세븐골프</a:t>
            </a:r>
            <a:endParaRPr lang="ko-KR" altLang="en-US" sz="18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슬라이드 번호 개체 틀 13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8ABE8332-CD94-4AC7-BED5-677301D42B04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pic>
        <p:nvPicPr>
          <p:cNvPr id="14" name="그림 13" descr="세븐골프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1052736"/>
            <a:ext cx="4176464" cy="48691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-32" y="6500834"/>
            <a:ext cx="9144000" cy="71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9"/>
          <p:cNvGrpSpPr/>
          <p:nvPr/>
        </p:nvGrpSpPr>
        <p:grpSpPr>
          <a:xfrm>
            <a:off x="-108520" y="911076"/>
            <a:ext cx="1965876" cy="946288"/>
            <a:chOff x="2197446" y="1376132"/>
            <a:chExt cx="4320480" cy="511466"/>
          </a:xfrm>
        </p:grpSpPr>
        <p:sp>
          <p:nvSpPr>
            <p:cNvPr id="11" name="대각선 방향의 모서리가 둥근 사각형 10"/>
            <p:cNvSpPr/>
            <p:nvPr/>
          </p:nvSpPr>
          <p:spPr>
            <a:xfrm>
              <a:off x="2197446" y="1376132"/>
              <a:ext cx="4320480" cy="504056"/>
            </a:xfrm>
            <a:prstGeom prst="round2Diag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대각선 방향의 모서리가 둥근 사각형 11"/>
            <p:cNvSpPr/>
            <p:nvPr/>
          </p:nvSpPr>
          <p:spPr>
            <a:xfrm>
              <a:off x="2197446" y="1383542"/>
              <a:ext cx="4320480" cy="504056"/>
            </a:xfrm>
            <a:prstGeom prst="round2DiagRect">
              <a:avLst/>
            </a:prstGeom>
            <a:blipFill dpi="0" rotWithShape="1">
              <a:blip r:embed="rId2" cstate="print">
                <a:alphaModFix amt="9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908720"/>
            <a:ext cx="1835696" cy="714380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28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알스윙</a:t>
            </a:r>
            <a:br>
              <a:rPr lang="en-US" altLang="ko-KR" sz="28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</a:br>
            <a:r>
              <a:rPr lang="en-US" altLang="ko-KR" sz="18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18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개인구매</a:t>
            </a:r>
          </a:p>
        </p:txBody>
      </p:sp>
      <p:sp>
        <p:nvSpPr>
          <p:cNvPr id="13" name="슬라이드 번호 개체 틀 13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8ABE8332-CD94-4AC7-BED5-677301D42B04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pic>
        <p:nvPicPr>
          <p:cNvPr id="10" name="그림 9" descr="개인연습장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3" y="980728"/>
            <a:ext cx="5112568" cy="482453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슬라이드 번호 개체 틀 13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8ABE8332-CD94-4AC7-BED5-677301D42B04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sp>
        <p:nvSpPr>
          <p:cNvPr id="11" name="대각선 방향의 모서리가 잘린 사각형 10"/>
          <p:cNvSpPr/>
          <p:nvPr/>
        </p:nvSpPr>
        <p:spPr>
          <a:xfrm>
            <a:off x="1115616" y="2780928"/>
            <a:ext cx="6552728" cy="1296144"/>
          </a:xfrm>
          <a:prstGeom prst="snip2Diag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15616" y="2852936"/>
            <a:ext cx="64821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 err="1">
                <a:solidFill>
                  <a:schemeClr val="bg1">
                    <a:lumMod val="9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알스윙</a:t>
            </a:r>
            <a:r>
              <a:rPr lang="ko-KR" altLang="en-US" sz="6600" b="1" dirty="0">
                <a:solidFill>
                  <a:schemeClr val="bg1">
                    <a:lumMod val="9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기능소개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-108520" y="982514"/>
            <a:ext cx="7776864" cy="612501"/>
            <a:chOff x="2197446" y="1376132"/>
            <a:chExt cx="4320480" cy="511466"/>
          </a:xfrm>
        </p:grpSpPr>
        <p:sp>
          <p:nvSpPr>
            <p:cNvPr id="14" name="대각선 방향의 모서리가 둥근 사각형 13"/>
            <p:cNvSpPr/>
            <p:nvPr/>
          </p:nvSpPr>
          <p:spPr>
            <a:xfrm>
              <a:off x="2197446" y="1376132"/>
              <a:ext cx="4320480" cy="504056"/>
            </a:xfrm>
            <a:prstGeom prst="round2Diag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대각선 방향의 모서리가 둥근 사각형 16"/>
            <p:cNvSpPr/>
            <p:nvPr/>
          </p:nvSpPr>
          <p:spPr>
            <a:xfrm>
              <a:off x="2197446" y="1383542"/>
              <a:ext cx="4320480" cy="504056"/>
            </a:xfrm>
            <a:prstGeom prst="round2DiagRect">
              <a:avLst/>
            </a:prstGeom>
            <a:blipFill dpi="0" rotWithShape="1">
              <a:blip r:embed="rId2" cstate="print">
                <a:alphaModFix amt="9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33990" y="967291"/>
            <a:ext cx="6974314" cy="589501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3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알스윙</a:t>
            </a:r>
            <a:r>
              <a:rPr lang="ko-KR" alt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 장비 구성</a:t>
            </a:r>
            <a:r>
              <a:rPr lang="en-US" altLang="ko-KR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-</a:t>
            </a:r>
            <a:r>
              <a:rPr lang="ko-KR" alt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온</a:t>
            </a:r>
            <a:r>
              <a:rPr lang="en-US" altLang="ko-KR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,</a:t>
            </a:r>
            <a:r>
              <a:rPr lang="ko-KR" alt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오프라인 활용</a:t>
            </a:r>
          </a:p>
        </p:txBody>
      </p:sp>
      <p:cxnSp>
        <p:nvCxnSpPr>
          <p:cNvPr id="7" name="직선 연결선 6"/>
          <p:cNvCxnSpPr/>
          <p:nvPr/>
        </p:nvCxnSpPr>
        <p:spPr>
          <a:xfrm>
            <a:off x="3779912" y="5661248"/>
            <a:ext cx="1080120" cy="0"/>
          </a:xfrm>
          <a:prstGeom prst="line">
            <a:avLst/>
          </a:prstGeom>
          <a:ln w="127000" cap="flat" cmpd="sng" algn="ctr">
            <a:solidFill>
              <a:schemeClr val="bg2">
                <a:lumMod val="90000"/>
              </a:schemeClr>
            </a:solidFill>
            <a:prstDash val="sysDot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9512" y="5445224"/>
            <a:ext cx="3102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/>
              <a:t>오프라인 연습장 연습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32040" y="5415607"/>
            <a:ext cx="3918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/>
              <a:t>플레이스토어 </a:t>
            </a:r>
            <a:r>
              <a:rPr lang="en-US" altLang="ko-KR" sz="2400" dirty="0"/>
              <a:t>APP</a:t>
            </a:r>
            <a:r>
              <a:rPr lang="ko-KR" altLang="en-US" sz="2400" dirty="0"/>
              <a:t>다운로드</a:t>
            </a:r>
          </a:p>
        </p:txBody>
      </p:sp>
      <p:sp>
        <p:nvSpPr>
          <p:cNvPr id="18" name="슬라이드 번호 개체 틀 13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8ABE8332-CD94-4AC7-BED5-677301D42B04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pic>
        <p:nvPicPr>
          <p:cNvPr id="19" name="그림 18" descr="창원프로스크린1.jpg">
            <a:extLst>
              <a:ext uri="{FF2B5EF4-FFF2-40B4-BE49-F238E27FC236}">
                <a16:creationId xmlns:a16="http://schemas.microsoft.com/office/drawing/2014/main" id="{217C4A50-9048-43DD-9AE6-6CD4085A1F4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2276872"/>
            <a:ext cx="3312368" cy="2592288"/>
          </a:xfrm>
          <a:prstGeom prst="rect">
            <a:avLst/>
          </a:prstGeom>
        </p:spPr>
      </p:pic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FDAB25D3-1575-47CE-A494-1AB32885C45B}"/>
              </a:ext>
            </a:extLst>
          </p:cNvPr>
          <p:cNvCxnSpPr>
            <a:cxnSpLocks/>
          </p:cNvCxnSpPr>
          <p:nvPr/>
        </p:nvCxnSpPr>
        <p:spPr>
          <a:xfrm flipV="1">
            <a:off x="3635896" y="3539231"/>
            <a:ext cx="684076" cy="31811"/>
          </a:xfrm>
          <a:prstGeom prst="line">
            <a:avLst/>
          </a:prstGeom>
          <a:ln w="127000" cap="flat" cmpd="sng" algn="ctr">
            <a:solidFill>
              <a:schemeClr val="bg2">
                <a:lumMod val="90000"/>
              </a:schemeClr>
            </a:solidFill>
            <a:prstDash val="sysDot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" name="그림 4" descr="스크린샷이(가) 표시된 사진&#10;&#10;자동 생성된 설명">
            <a:extLst>
              <a:ext uri="{FF2B5EF4-FFF2-40B4-BE49-F238E27FC236}">
                <a16:creationId xmlns:a16="http://schemas.microsoft.com/office/drawing/2014/main" id="{E6B75E51-D16B-46D5-A872-227022344B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945" y="2171081"/>
            <a:ext cx="2401471" cy="273630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3" name="그림 12" descr="그리기이(가) 표시된 사진&#10;&#10;자동 생성된 설명">
            <a:extLst>
              <a:ext uri="{FF2B5EF4-FFF2-40B4-BE49-F238E27FC236}">
                <a16:creationId xmlns:a16="http://schemas.microsoft.com/office/drawing/2014/main" id="{F9C727A7-A3D5-4C94-915B-408DA45FC3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358255" y="3236699"/>
            <a:ext cx="1260140" cy="782865"/>
          </a:xfrm>
          <a:prstGeom prst="rect">
            <a:avLst/>
          </a:prstGeom>
        </p:spPr>
      </p:pic>
      <p:sp>
        <p:nvSpPr>
          <p:cNvPr id="23" name="타원 22">
            <a:extLst>
              <a:ext uri="{FF2B5EF4-FFF2-40B4-BE49-F238E27FC236}">
                <a16:creationId xmlns:a16="http://schemas.microsoft.com/office/drawing/2014/main" id="{251B92D3-FA2D-4509-BF43-799EF2A6CB95}"/>
              </a:ext>
            </a:extLst>
          </p:cNvPr>
          <p:cNvSpPr/>
          <p:nvPr/>
        </p:nvSpPr>
        <p:spPr>
          <a:xfrm>
            <a:off x="4319972" y="2924944"/>
            <a:ext cx="1260140" cy="12643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-108520" y="982514"/>
            <a:ext cx="7776864" cy="612501"/>
            <a:chOff x="2197446" y="1376132"/>
            <a:chExt cx="4320480" cy="511466"/>
          </a:xfrm>
        </p:grpSpPr>
        <p:sp>
          <p:nvSpPr>
            <p:cNvPr id="14" name="대각선 방향의 모서리가 둥근 사각형 13"/>
            <p:cNvSpPr/>
            <p:nvPr/>
          </p:nvSpPr>
          <p:spPr>
            <a:xfrm>
              <a:off x="2197446" y="1376132"/>
              <a:ext cx="4320480" cy="504056"/>
            </a:xfrm>
            <a:prstGeom prst="round2Diag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대각선 방향의 모서리가 둥근 사각형 16"/>
            <p:cNvSpPr/>
            <p:nvPr/>
          </p:nvSpPr>
          <p:spPr>
            <a:xfrm>
              <a:off x="2197446" y="1383542"/>
              <a:ext cx="4320480" cy="504056"/>
            </a:xfrm>
            <a:prstGeom prst="round2DiagRect">
              <a:avLst/>
            </a:prstGeom>
            <a:blipFill dpi="0" rotWithShape="1">
              <a:blip r:embed="rId2" cstate="print">
                <a:alphaModFix amt="9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33990" y="967291"/>
            <a:ext cx="6974314" cy="589501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3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알스윙</a:t>
            </a:r>
            <a:r>
              <a:rPr lang="ko-KR" alt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 장비 구성</a:t>
            </a:r>
            <a:r>
              <a:rPr lang="en-US" altLang="ko-KR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-</a:t>
            </a:r>
            <a:r>
              <a:rPr lang="ko-KR" alt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온</a:t>
            </a:r>
            <a:r>
              <a:rPr lang="en-US" altLang="ko-KR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,</a:t>
            </a:r>
            <a:r>
              <a:rPr lang="ko-KR" alt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오프라인 활용</a:t>
            </a:r>
          </a:p>
        </p:txBody>
      </p:sp>
      <p:cxnSp>
        <p:nvCxnSpPr>
          <p:cNvPr id="7" name="직선 연결선 6"/>
          <p:cNvCxnSpPr/>
          <p:nvPr/>
        </p:nvCxnSpPr>
        <p:spPr>
          <a:xfrm>
            <a:off x="3779912" y="5661248"/>
            <a:ext cx="1080120" cy="0"/>
          </a:xfrm>
          <a:prstGeom prst="line">
            <a:avLst/>
          </a:prstGeom>
          <a:ln w="127000" cap="flat" cmpd="sng" algn="ctr">
            <a:solidFill>
              <a:schemeClr val="bg2">
                <a:lumMod val="90000"/>
              </a:schemeClr>
            </a:solidFill>
            <a:prstDash val="sysDot"/>
            <a:round/>
            <a:headEnd type="none" w="med" len="med"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11144"/>
            <a:ext cx="3744416" cy="192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080"/>
            <a:ext cx="370790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그림 9" descr="드라이버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2060848"/>
            <a:ext cx="1728192" cy="302433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1" name="그림 10" descr="어프러치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2120" y="2060848"/>
            <a:ext cx="1728192" cy="302433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2" name="그림 11" descr="퍼팅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80312" y="2060848"/>
            <a:ext cx="1728192" cy="302433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179512" y="5445224"/>
            <a:ext cx="3102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/>
              <a:t>오프라인 연습장 연습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93290" y="5445224"/>
            <a:ext cx="3102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/>
              <a:t>온라인 </a:t>
            </a:r>
            <a:r>
              <a:rPr lang="ko-KR" altLang="en-US" sz="2400" dirty="0" err="1"/>
              <a:t>스마트폰</a:t>
            </a:r>
            <a:r>
              <a:rPr lang="ko-KR" altLang="en-US" sz="2400" dirty="0"/>
              <a:t> 분석</a:t>
            </a:r>
          </a:p>
        </p:txBody>
      </p:sp>
      <p:sp>
        <p:nvSpPr>
          <p:cNvPr id="18" name="슬라이드 번호 개체 틀 13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8ABE8332-CD94-4AC7-BED5-677301D42B04}" type="slidenum">
              <a:rPr lang="ko-KR" altLang="en-US" smtClean="0"/>
              <a:pPr/>
              <a:t>17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49197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-108520" y="982514"/>
            <a:ext cx="7776864" cy="612501"/>
            <a:chOff x="2197446" y="1376132"/>
            <a:chExt cx="4320480" cy="511466"/>
          </a:xfrm>
        </p:grpSpPr>
        <p:sp>
          <p:nvSpPr>
            <p:cNvPr id="14" name="대각선 방향의 모서리가 둥근 사각형 13"/>
            <p:cNvSpPr/>
            <p:nvPr/>
          </p:nvSpPr>
          <p:spPr>
            <a:xfrm>
              <a:off x="2197446" y="1376132"/>
              <a:ext cx="4320480" cy="504056"/>
            </a:xfrm>
            <a:prstGeom prst="round2Diag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대각선 방향의 모서리가 둥근 사각형 16"/>
            <p:cNvSpPr/>
            <p:nvPr/>
          </p:nvSpPr>
          <p:spPr>
            <a:xfrm>
              <a:off x="2197446" y="1383542"/>
              <a:ext cx="4320480" cy="504056"/>
            </a:xfrm>
            <a:prstGeom prst="round2DiagRect">
              <a:avLst/>
            </a:prstGeom>
            <a:blipFill dpi="0" rotWithShape="1">
              <a:blip r:embed="rId2" cstate="print">
                <a:alphaModFix amt="9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33990" y="967291"/>
            <a:ext cx="6974314" cy="589501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3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알스윙</a:t>
            </a:r>
            <a:r>
              <a:rPr lang="ko-KR" alt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 장비 구성</a:t>
            </a:r>
            <a:r>
              <a:rPr lang="en-US" altLang="ko-KR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-</a:t>
            </a:r>
            <a:r>
              <a:rPr lang="ko-KR" alt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온</a:t>
            </a:r>
            <a:r>
              <a:rPr lang="en-US" altLang="ko-KR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,</a:t>
            </a:r>
            <a:r>
              <a:rPr lang="ko-KR" alt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오프라인 활용</a:t>
            </a:r>
          </a:p>
        </p:txBody>
      </p:sp>
      <p:pic>
        <p:nvPicPr>
          <p:cNvPr id="18" name="그림 17" descr="4분할화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3907" y="2204864"/>
            <a:ext cx="4724373" cy="3528392"/>
          </a:xfrm>
          <a:prstGeom prst="rect">
            <a:avLst/>
          </a:prstGeom>
        </p:spPr>
      </p:pic>
      <p:pic>
        <p:nvPicPr>
          <p:cNvPr id="19" name="그림 18" descr="알스윙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4546" y="2204864"/>
            <a:ext cx="1857388" cy="3510152"/>
          </a:xfrm>
          <a:prstGeom prst="rect">
            <a:avLst/>
          </a:prstGeom>
        </p:spPr>
      </p:pic>
      <p:pic>
        <p:nvPicPr>
          <p:cNvPr id="20" name="그림 19" descr="알스윙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1273" y="2204864"/>
            <a:ext cx="1841835" cy="351015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429124" y="5867980"/>
            <a:ext cx="4293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[</a:t>
            </a:r>
            <a:r>
              <a:rPr lang="ko-KR" altLang="en-US" dirty="0"/>
              <a:t>스윙모션카메라 </a:t>
            </a:r>
            <a:r>
              <a:rPr lang="ko-KR" altLang="en-US" dirty="0" err="1"/>
              <a:t>추가시</a:t>
            </a:r>
            <a:r>
              <a:rPr lang="ko-KR" altLang="en-US" dirty="0"/>
              <a:t> </a:t>
            </a:r>
            <a:r>
              <a:rPr lang="en-US" altLang="ko-KR" dirty="0"/>
              <a:t>4</a:t>
            </a:r>
            <a:r>
              <a:rPr lang="ko-KR" altLang="en-US" dirty="0"/>
              <a:t>분할화면가능</a:t>
            </a:r>
            <a:r>
              <a:rPr lang="en-US" altLang="ko-KR" dirty="0"/>
              <a:t>]</a:t>
            </a:r>
            <a:endParaRPr lang="ko-KR" alt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1472" y="5857892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[</a:t>
            </a:r>
            <a:r>
              <a:rPr lang="ko-KR" altLang="en-US" dirty="0" err="1"/>
              <a:t>안착률</a:t>
            </a:r>
            <a:r>
              <a:rPr lang="en-US" altLang="ko-KR" dirty="0"/>
              <a:t>]</a:t>
            </a:r>
            <a:endParaRPr lang="ko-KR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593018" y="5857892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[</a:t>
            </a:r>
            <a:r>
              <a:rPr lang="ko-KR" altLang="en-US" dirty="0"/>
              <a:t>스윙모션</a:t>
            </a:r>
            <a:r>
              <a:rPr lang="en-US" altLang="ko-KR" dirty="0"/>
              <a:t>]</a:t>
            </a:r>
            <a:endParaRPr lang="ko-KR" altLang="en-US" dirty="0"/>
          </a:p>
        </p:txBody>
      </p:sp>
      <p:sp>
        <p:nvSpPr>
          <p:cNvPr id="12" name="슬라이드 번호 개체 틀 13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8ABE8332-CD94-4AC7-BED5-677301D42B04}" type="slidenum">
              <a:rPr lang="ko-KR" altLang="en-US" smtClean="0"/>
              <a:pPr/>
              <a:t>18</a:t>
            </a:fld>
            <a:endParaRPr lang="ko-KR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-108520" y="982514"/>
            <a:ext cx="6048672" cy="612501"/>
            <a:chOff x="2197446" y="1376132"/>
            <a:chExt cx="4320480" cy="511466"/>
          </a:xfrm>
        </p:grpSpPr>
        <p:sp>
          <p:nvSpPr>
            <p:cNvPr id="14" name="대각선 방향의 모서리가 둥근 사각형 13"/>
            <p:cNvSpPr/>
            <p:nvPr/>
          </p:nvSpPr>
          <p:spPr>
            <a:xfrm>
              <a:off x="2197446" y="1376132"/>
              <a:ext cx="4320480" cy="504056"/>
            </a:xfrm>
            <a:prstGeom prst="round2Diag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대각선 방향의 모서리가 둥근 사각형 16"/>
            <p:cNvSpPr/>
            <p:nvPr/>
          </p:nvSpPr>
          <p:spPr>
            <a:xfrm>
              <a:off x="2197446" y="1383542"/>
              <a:ext cx="4320480" cy="504056"/>
            </a:xfrm>
            <a:prstGeom prst="round2DiagRect">
              <a:avLst/>
            </a:prstGeom>
            <a:blipFill dpi="0" rotWithShape="1">
              <a:blip r:embed="rId2" cstate="print">
                <a:alphaModFix amt="9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33990" y="967291"/>
            <a:ext cx="6038210" cy="589501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3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알스윙</a:t>
            </a:r>
            <a:r>
              <a:rPr lang="ko-KR" alt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 </a:t>
            </a:r>
            <a:r>
              <a:rPr lang="en-US" altLang="ko-KR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-</a:t>
            </a:r>
            <a:r>
              <a:rPr lang="ko-KR" alt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경쟁사</a:t>
            </a:r>
            <a:r>
              <a:rPr lang="en-US" altLang="ko-KR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 </a:t>
            </a:r>
            <a:r>
              <a:rPr lang="ko-KR" alt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장비특징</a:t>
            </a:r>
          </a:p>
        </p:txBody>
      </p:sp>
      <p:graphicFrame>
        <p:nvGraphicFramePr>
          <p:cNvPr id="18" name="표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263178"/>
              </p:ext>
            </p:extLst>
          </p:nvPr>
        </p:nvGraphicFramePr>
        <p:xfrm>
          <a:off x="395536" y="1628800"/>
          <a:ext cx="8496944" cy="4470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3758"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알 스윙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GDR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비 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7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센  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/>
                        <a:t>비젼센서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/>
                        <a:t>비젼센서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95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프로그램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FULL  HD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FULL  HD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95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/>
                        <a:t>로</a:t>
                      </a:r>
                      <a:r>
                        <a:rPr lang="ko-KR" altLang="en-US" sz="1400" dirty="0"/>
                        <a:t> 그 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온라인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온라인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7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rgbClr val="FF0000"/>
                          </a:solidFill>
                        </a:rPr>
                        <a:t>볼</a:t>
                      </a:r>
                      <a:r>
                        <a:rPr lang="ko-KR" altLang="en-US" sz="14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ko-KR" sz="1400" baseline="0" dirty="0">
                          <a:solidFill>
                            <a:srgbClr val="FF0000"/>
                          </a:solidFill>
                        </a:rPr>
                        <a:t>Ready</a:t>
                      </a:r>
                      <a:endParaRPr lang="ko-KR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>
                          <a:solidFill>
                            <a:srgbClr val="FF0000"/>
                          </a:solidFill>
                        </a:rPr>
                        <a:t>넓</a:t>
                      </a:r>
                      <a:r>
                        <a:rPr lang="ko-KR" altLang="en-US" sz="1400" dirty="0">
                          <a:solidFill>
                            <a:srgbClr val="FF0000"/>
                          </a:solidFill>
                        </a:rPr>
                        <a:t> 음</a:t>
                      </a:r>
                      <a:endParaRPr lang="en-US" altLang="ko-KR" sz="1400" dirty="0">
                        <a:solidFill>
                          <a:srgbClr val="FF0000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400" dirty="0">
                          <a:solidFill>
                            <a:srgbClr val="FF0000"/>
                          </a:solidFill>
                        </a:rPr>
                        <a:t>스윙 편함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>
                          <a:solidFill>
                            <a:srgbClr val="FF0000"/>
                          </a:solidFill>
                        </a:rPr>
                        <a:t>좁</a:t>
                      </a:r>
                      <a:r>
                        <a:rPr lang="ko-KR" altLang="en-US" sz="1400" dirty="0">
                          <a:solidFill>
                            <a:srgbClr val="FF0000"/>
                          </a:solidFill>
                        </a:rPr>
                        <a:t> 음</a:t>
                      </a:r>
                      <a:endParaRPr lang="en-US" altLang="ko-KR" sz="1400" dirty="0">
                        <a:solidFill>
                          <a:srgbClr val="FF0000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400" dirty="0">
                          <a:solidFill>
                            <a:srgbClr val="FF0000"/>
                          </a:solidFill>
                        </a:rPr>
                        <a:t>스윙 불편함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rgbClr val="FF0000"/>
                          </a:solidFill>
                        </a:rPr>
                        <a:t>타격인식범위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95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레슨기능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탑 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탑 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95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스윙 전송기능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탑 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탑 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/>
                        <a:t>스마트폰</a:t>
                      </a:r>
                      <a:r>
                        <a:rPr lang="ko-KR" altLang="en-US" sz="1400" dirty="0"/>
                        <a:t> </a:t>
                      </a:r>
                      <a:r>
                        <a:rPr lang="ko-KR" altLang="en-US" sz="1400" dirty="0" err="1"/>
                        <a:t>앱</a:t>
                      </a:r>
                      <a:r>
                        <a:rPr lang="ko-KR" altLang="en-US" sz="1400" dirty="0"/>
                        <a:t> 사용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34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/>
                        <a:t>스마트폰</a:t>
                      </a:r>
                      <a:r>
                        <a:rPr lang="ko-KR" altLang="en-US" sz="1400" dirty="0"/>
                        <a:t> </a:t>
                      </a:r>
                      <a:r>
                        <a:rPr lang="en-US" altLang="ko-KR" sz="1400" dirty="0"/>
                        <a:t>App</a:t>
                      </a:r>
                      <a:r>
                        <a:rPr lang="ko-KR" altLang="en-US" sz="1400" dirty="0"/>
                        <a:t>사용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가 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/>
                        <a:t>가 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 err="1"/>
                        <a:t>스마트폰</a:t>
                      </a:r>
                      <a:r>
                        <a:rPr lang="ko-KR" altLang="en-US" sz="1400" dirty="0"/>
                        <a:t> </a:t>
                      </a:r>
                      <a:r>
                        <a:rPr lang="ko-KR" altLang="en-US" sz="1400" dirty="0" err="1"/>
                        <a:t>앱</a:t>
                      </a:r>
                      <a:r>
                        <a:rPr lang="ko-KR" altLang="en-US" sz="1400" dirty="0"/>
                        <a:t> 사용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034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rgbClr val="FF0000"/>
                          </a:solidFill>
                        </a:rPr>
                        <a:t>가 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700~750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만원</a:t>
                      </a:r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다양한 프로모션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rgbClr val="FF0000"/>
                          </a:solidFill>
                        </a:rPr>
                        <a:t>2,500</a:t>
                      </a:r>
                      <a:r>
                        <a:rPr lang="ko-KR" altLang="en-US" sz="1400" dirty="0">
                          <a:solidFill>
                            <a:srgbClr val="FF0000"/>
                          </a:solidFill>
                        </a:rPr>
                        <a:t>만원</a:t>
                      </a:r>
                      <a:endParaRPr lang="en-US" altLang="ko-KR" sz="1400" dirty="0">
                        <a:solidFill>
                          <a:srgbClr val="FF0000"/>
                        </a:solidFill>
                      </a:endParaRPr>
                    </a:p>
                    <a:p>
                      <a:pPr algn="ctr" latinLnBrk="1"/>
                      <a:r>
                        <a:rPr lang="ko-KR" altLang="en-US" sz="1400" dirty="0">
                          <a:solidFill>
                            <a:srgbClr val="FF0000"/>
                          </a:solidFill>
                        </a:rPr>
                        <a:t>직영판매 위주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부가세별도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034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rgbClr val="FF0000"/>
                          </a:solidFill>
                        </a:rPr>
                        <a:t> 업그레이드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실비 적용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rgbClr val="FF0000"/>
                          </a:solidFill>
                        </a:rPr>
                        <a:t>고가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034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rgbClr val="FF0000"/>
                          </a:solidFill>
                        </a:rPr>
                        <a:t>스크린골프게임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18</a:t>
                      </a:r>
                      <a:r>
                        <a:rPr lang="ko-KR" altLang="en-US" sz="1400" dirty="0">
                          <a:solidFill>
                            <a:schemeClr val="tx1"/>
                          </a:solidFill>
                        </a:rPr>
                        <a:t>홀 가능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rgbClr val="FF0000"/>
                          </a:solidFill>
                        </a:rPr>
                        <a:t>일부 가능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슬라이드 번호 개체 틀 13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8ABE8332-CD94-4AC7-BED5-677301D42B04}" type="slidenum">
              <a:rPr lang="ko-KR" altLang="en-US" smtClean="0"/>
              <a:pPr/>
              <a:t>19</a:t>
            </a:fld>
            <a:endParaRPr lang="ko-KR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-32" y="6500834"/>
            <a:ext cx="9144000" cy="71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C5F6F08B-4F8D-4FD6-9AE8-14591EA95C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249021"/>
              </p:ext>
            </p:extLst>
          </p:nvPr>
        </p:nvGraphicFramePr>
        <p:xfrm>
          <a:off x="755576" y="980730"/>
          <a:ext cx="7416824" cy="2376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5229">
                  <a:extLst>
                    <a:ext uri="{9D8B030D-6E8A-4147-A177-3AD203B41FA5}">
                      <a16:colId xmlns:a16="http://schemas.microsoft.com/office/drawing/2014/main" val="3246055538"/>
                    </a:ext>
                  </a:extLst>
                </a:gridCol>
                <a:gridCol w="5131595">
                  <a:extLst>
                    <a:ext uri="{9D8B030D-6E8A-4147-A177-3AD203B41FA5}">
                      <a16:colId xmlns:a16="http://schemas.microsoft.com/office/drawing/2014/main" val="720972399"/>
                    </a:ext>
                  </a:extLst>
                </a:gridCol>
              </a:tblGrid>
              <a:tr h="396044">
                <a:tc>
                  <a:txBody>
                    <a:bodyPr/>
                    <a:lstStyle/>
                    <a:p>
                      <a:pPr algn="ctr" eaLnBrk="1" latinLnBrk="1" hangingPunct="1"/>
                      <a:r>
                        <a:rPr lang="ko-KR" altLang="en-US" sz="12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회 사 명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003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ko-KR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㈜</a:t>
                      </a:r>
                      <a:r>
                        <a:rPr kumimoji="0" lang="ko-KR" altLang="en-US" sz="12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레드골프글로벌</a:t>
                      </a:r>
                      <a:endParaRPr kumimoji="0" lang="ko-KR" altLang="en-US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5670997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ctr" eaLnBrk="1" latinLnBrk="1" hangingPunct="1"/>
                      <a:r>
                        <a:rPr lang="ko-KR" altLang="en-US" sz="1200" b="1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대표자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003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ko-KR" altLang="en-US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윤정환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4441098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ctr" eaLnBrk="1" latinLnBrk="1" hangingPunct="1"/>
                      <a:r>
                        <a:rPr lang="ko-KR" altLang="en-US" sz="1200" b="1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설 립 일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003933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1" latinLnBrk="1" hangingPunct="1"/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2017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년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</a:t>
                      </a:r>
                      <a:r>
                        <a:rPr lang="ko-KR" altLang="en-US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일 상호변경 설립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6946430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본사주소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003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ko-KR" altLang="en-US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대전시 대덕구 신일서로 </a:t>
                      </a:r>
                      <a:r>
                        <a:rPr kumimoji="0" lang="en-US" altLang="ko-KR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67</a:t>
                      </a:r>
                      <a:r>
                        <a:rPr kumimoji="0" lang="ko-KR" altLang="en-US" sz="12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번길</a:t>
                      </a:r>
                      <a:r>
                        <a:rPr kumimoji="0" lang="ko-KR" altLang="en-US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kumimoji="0" lang="en-US" altLang="ko-KR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56 212</a:t>
                      </a:r>
                      <a:r>
                        <a:rPr kumimoji="0" lang="ko-KR" altLang="en-US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호</a:t>
                      </a:r>
                      <a:endParaRPr kumimoji="0" lang="en-US" altLang="ko-KR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3844524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kumimoji="0" lang="ko-KR" altLang="en-US" sz="1200" b="1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전화 </a:t>
                      </a:r>
                      <a:r>
                        <a:rPr kumimoji="0" lang="en-US" altLang="ko-KR" sz="1200" b="1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/ FAX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003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ko-KR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1800-7844, 042)719-1335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919950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ctr" eaLnBrk="1" latinLnBrk="1" hangingPunct="1"/>
                      <a:r>
                        <a:rPr lang="ko-KR" altLang="en-US" sz="12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주요사업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ko-KR" altLang="en-US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스포츠시뮬레이터 제조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5510471"/>
                  </a:ext>
                </a:extLst>
              </a:tr>
            </a:tbl>
          </a:graphicData>
        </a:graphic>
      </p:graphicFrame>
      <p:grpSp>
        <p:nvGrpSpPr>
          <p:cNvPr id="13" name="그룹 25">
            <a:extLst>
              <a:ext uri="{FF2B5EF4-FFF2-40B4-BE49-F238E27FC236}">
                <a16:creationId xmlns:a16="http://schemas.microsoft.com/office/drawing/2014/main" id="{8ECF9E19-779C-4672-8ABB-4AE18987EC9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968880" y="4613976"/>
            <a:ext cx="467241" cy="85090"/>
            <a:chOff x="3894416" y="2252221"/>
            <a:chExt cx="467156" cy="72000"/>
          </a:xfrm>
        </p:grpSpPr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A6349375-0BD5-4F66-B130-6EEBD5A7B8E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105516" y="2077247"/>
              <a:ext cx="0" cy="42219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06D05A08-D6AC-415D-B7F5-B36861DD9E18}"/>
                </a:ext>
              </a:extLst>
            </p:cNvPr>
            <p:cNvSpPr/>
            <p:nvPr/>
          </p:nvSpPr>
          <p:spPr>
            <a:xfrm>
              <a:off x="4289631" y="2252076"/>
              <a:ext cx="71425" cy="7253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+mn-ea"/>
              </a:endParaRPr>
            </a:p>
          </p:txBody>
        </p:sp>
      </p:grpSp>
      <p:grpSp>
        <p:nvGrpSpPr>
          <p:cNvPr id="16" name="그룹 25">
            <a:extLst>
              <a:ext uri="{FF2B5EF4-FFF2-40B4-BE49-F238E27FC236}">
                <a16:creationId xmlns:a16="http://schemas.microsoft.com/office/drawing/2014/main" id="{19F18083-79A7-4865-8E35-66D43660EC5E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314496" y="4613977"/>
            <a:ext cx="467241" cy="85090"/>
            <a:chOff x="3894416" y="2252221"/>
            <a:chExt cx="467156" cy="72000"/>
          </a:xfrm>
        </p:grpSpPr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C793DB80-3859-4997-926C-7A90EEFDBB0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105516" y="2077247"/>
              <a:ext cx="0" cy="42219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4DECBE8C-AB84-40AA-872A-5E575B7D3B24}"/>
                </a:ext>
              </a:extLst>
            </p:cNvPr>
            <p:cNvSpPr/>
            <p:nvPr/>
          </p:nvSpPr>
          <p:spPr>
            <a:xfrm>
              <a:off x="4289631" y="2252076"/>
              <a:ext cx="71425" cy="7253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+mn-ea"/>
              </a:endParaRPr>
            </a:p>
          </p:txBody>
        </p:sp>
      </p:grpSp>
      <p:grpSp>
        <p:nvGrpSpPr>
          <p:cNvPr id="19" name="그룹 25">
            <a:extLst>
              <a:ext uri="{FF2B5EF4-FFF2-40B4-BE49-F238E27FC236}">
                <a16:creationId xmlns:a16="http://schemas.microsoft.com/office/drawing/2014/main" id="{E83DAA82-0947-4FAB-B952-3BA216B049C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6660112" y="4613981"/>
            <a:ext cx="467241" cy="85090"/>
            <a:chOff x="3894416" y="2252221"/>
            <a:chExt cx="467156" cy="72000"/>
          </a:xfrm>
        </p:grpSpPr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B7428D53-7AEC-4018-9B79-03271841C3A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105516" y="2077247"/>
              <a:ext cx="0" cy="42219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4364D8CA-4ABF-4FC9-B113-3123BE5F0F4E}"/>
                </a:ext>
              </a:extLst>
            </p:cNvPr>
            <p:cNvSpPr/>
            <p:nvPr/>
          </p:nvSpPr>
          <p:spPr>
            <a:xfrm>
              <a:off x="4289631" y="2252076"/>
              <a:ext cx="71425" cy="7253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+mn-ea"/>
              </a:endParaRPr>
            </a:p>
          </p:txBody>
        </p:sp>
      </p:grpSp>
      <p:sp>
        <p:nvSpPr>
          <p:cNvPr id="22" name="TextBox 28">
            <a:extLst>
              <a:ext uri="{FF2B5EF4-FFF2-40B4-BE49-F238E27FC236}">
                <a16:creationId xmlns:a16="http://schemas.microsoft.com/office/drawing/2014/main" id="{78B66659-C112-4EEE-B6AF-CB071F240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7646" y="4941168"/>
            <a:ext cx="1921624" cy="97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144000" indent="-144000" eaLnBrk="1" latin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latin typeface="+mn-ea"/>
                <a:ea typeface="+mn-ea"/>
              </a:rPr>
              <a:t>㈜</a:t>
            </a:r>
            <a:r>
              <a:rPr lang="ko-KR" altLang="en-US" sz="1100" dirty="0" err="1">
                <a:latin typeface="+mn-ea"/>
                <a:ea typeface="+mn-ea"/>
              </a:rPr>
              <a:t>레드골프글로벌</a:t>
            </a:r>
            <a:r>
              <a:rPr lang="ko-KR" altLang="en-US" sz="1100" dirty="0">
                <a:latin typeface="+mn-ea"/>
                <a:ea typeface="+mn-ea"/>
              </a:rPr>
              <a:t> 창업</a:t>
            </a:r>
            <a:endParaRPr lang="en-US" altLang="ko-KR" sz="1100" dirty="0">
              <a:latin typeface="+mn-ea"/>
              <a:ea typeface="+mn-ea"/>
            </a:endParaRPr>
          </a:p>
          <a:p>
            <a:pPr marL="144000" indent="-144000" eaLnBrk="1" latin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100" dirty="0" err="1">
                <a:latin typeface="+mn-ea"/>
                <a:ea typeface="+mn-ea"/>
              </a:rPr>
              <a:t>비젼센서특허</a:t>
            </a:r>
            <a:endParaRPr lang="en-US" altLang="ko-KR" sz="1100" dirty="0">
              <a:latin typeface="+mn-ea"/>
              <a:ea typeface="+mn-ea"/>
            </a:endParaRPr>
          </a:p>
          <a:p>
            <a:pPr marL="144000" indent="-144000" eaLnBrk="1" latin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latin typeface="+mn-ea"/>
                <a:ea typeface="+mn-ea"/>
              </a:rPr>
              <a:t>중국 심천 총판 </a:t>
            </a:r>
            <a:r>
              <a:rPr lang="en-US" altLang="ko-KR" sz="1100" dirty="0">
                <a:latin typeface="+mn-ea"/>
                <a:ea typeface="+mn-ea"/>
              </a:rPr>
              <a:t>MOU</a:t>
            </a:r>
          </a:p>
          <a:p>
            <a:pPr marL="144000" indent="-144000" eaLnBrk="1" latin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latin typeface="+mn-ea"/>
                <a:ea typeface="+mn-ea"/>
              </a:rPr>
              <a:t>기업연구소 설립</a:t>
            </a:r>
            <a:endParaRPr lang="en-US" altLang="ko-KR" sz="1100" dirty="0">
              <a:latin typeface="+mn-ea"/>
              <a:ea typeface="+mn-ea"/>
            </a:endParaRPr>
          </a:p>
        </p:txBody>
      </p:sp>
      <p:sp>
        <p:nvSpPr>
          <p:cNvPr id="23" name="TextBox 35">
            <a:extLst>
              <a:ext uri="{FF2B5EF4-FFF2-40B4-BE49-F238E27FC236}">
                <a16:creationId xmlns:a16="http://schemas.microsoft.com/office/drawing/2014/main" id="{3D886092-E859-4484-BF4C-C24CE9BE8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969" y="4941168"/>
            <a:ext cx="2239963" cy="119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144000" indent="-144000" eaLnBrk="1" latin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latin typeface="+mn-ea"/>
                <a:ea typeface="+mn-ea"/>
              </a:rPr>
              <a:t>전국 서비스망 구축</a:t>
            </a:r>
            <a:endParaRPr lang="en-US" altLang="ko-KR" sz="1100" dirty="0">
              <a:latin typeface="+mn-ea"/>
              <a:ea typeface="+mn-ea"/>
            </a:endParaRPr>
          </a:p>
          <a:p>
            <a:pPr marL="144000" indent="-144000" eaLnBrk="1" latin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ko-KR" sz="1100" dirty="0">
                <a:latin typeface="+mn-ea"/>
                <a:ea typeface="+mn-ea"/>
              </a:rPr>
              <a:t>ISO 9001</a:t>
            </a:r>
          </a:p>
          <a:p>
            <a:pPr marL="144000" indent="-144000" eaLnBrk="1" latin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latin typeface="+mn-ea"/>
                <a:ea typeface="+mn-ea"/>
              </a:rPr>
              <a:t>벤처기업인증</a:t>
            </a:r>
            <a:endParaRPr lang="en-US" altLang="ko-KR" sz="1100" dirty="0">
              <a:latin typeface="+mn-ea"/>
              <a:ea typeface="+mn-ea"/>
            </a:endParaRPr>
          </a:p>
          <a:p>
            <a:pPr marL="144000" indent="-144000" eaLnBrk="1" latin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latin typeface="+mn-ea"/>
                <a:ea typeface="+mn-ea"/>
              </a:rPr>
              <a:t>시뮬레이션 유사특허 출원</a:t>
            </a:r>
            <a:endParaRPr lang="en-US" altLang="ko-KR" sz="1100" dirty="0">
              <a:latin typeface="+mn-ea"/>
              <a:ea typeface="+mn-ea"/>
            </a:endParaRPr>
          </a:p>
          <a:p>
            <a:pPr marL="144000" indent="-144000" eaLnBrk="1" latinLnBrk="1" hangingPunct="1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ko-KR" sz="1100" dirty="0">
                <a:latin typeface="+mn-ea"/>
                <a:ea typeface="+mn-ea"/>
              </a:rPr>
              <a:t>T4 </a:t>
            </a:r>
            <a:r>
              <a:rPr lang="ko-KR" altLang="en-US" sz="1100" dirty="0">
                <a:latin typeface="+mn-ea"/>
                <a:ea typeface="+mn-ea"/>
              </a:rPr>
              <a:t>기술등급 획득</a:t>
            </a:r>
            <a:endParaRPr lang="en-US" altLang="ko-KR" sz="1100" dirty="0">
              <a:latin typeface="+mn-ea"/>
              <a:ea typeface="+mn-ea"/>
            </a:endParaRPr>
          </a:p>
        </p:txBody>
      </p:sp>
      <p:sp>
        <p:nvSpPr>
          <p:cNvPr id="24" name="TextBox 42">
            <a:extLst>
              <a:ext uri="{FF2B5EF4-FFF2-40B4-BE49-F238E27FC236}">
                <a16:creationId xmlns:a16="http://schemas.microsoft.com/office/drawing/2014/main" id="{5AFD0F85-F647-4752-B40F-E6E6442FF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8390" y="4941168"/>
            <a:ext cx="2243953" cy="119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144000" indent="-1440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100" dirty="0">
                <a:latin typeface="+mn-ea"/>
                <a:ea typeface="+mn-ea"/>
              </a:rPr>
              <a:t>조달제품 등록 진행</a:t>
            </a:r>
            <a:endParaRPr lang="en-US" altLang="ko-KR" sz="1100" dirty="0">
              <a:latin typeface="+mn-ea"/>
              <a:ea typeface="+mn-ea"/>
            </a:endParaRPr>
          </a:p>
          <a:p>
            <a:pPr marL="144000" indent="-1440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sz="1100" dirty="0" err="1">
                <a:latin typeface="+mn-ea"/>
                <a:ea typeface="+mn-ea"/>
              </a:rPr>
              <a:t>스마트헬스케어사업단</a:t>
            </a:r>
            <a:r>
              <a:rPr lang="ko-KR" altLang="en-US" sz="1100" dirty="0">
                <a:latin typeface="+mn-ea"/>
                <a:ea typeface="+mn-ea"/>
              </a:rPr>
              <a:t> 선정</a:t>
            </a:r>
            <a:endParaRPr lang="en-US" altLang="ko-KR" sz="1100" dirty="0">
              <a:latin typeface="+mn-ea"/>
              <a:ea typeface="+mn-ea"/>
            </a:endParaRPr>
          </a:p>
          <a:p>
            <a:pPr marL="144000" indent="-1440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altLang="ko-KR" sz="1100" dirty="0">
              <a:latin typeface="+mn-ea"/>
              <a:ea typeface="+mn-ea"/>
            </a:endParaRPr>
          </a:p>
          <a:p>
            <a:pPr marL="144000" indent="-1440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altLang="ko-KR" sz="1100" dirty="0">
              <a:latin typeface="+mn-ea"/>
              <a:ea typeface="+mn-ea"/>
            </a:endParaRPr>
          </a:p>
          <a:p>
            <a:pPr marL="144000" indent="-1440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ko-KR" altLang="en-US" sz="1100" dirty="0">
              <a:solidFill>
                <a:schemeClr val="accent1"/>
              </a:solidFill>
              <a:latin typeface="+mn-ea"/>
              <a:ea typeface="+mn-ea"/>
            </a:endParaRPr>
          </a:p>
        </p:txBody>
      </p:sp>
      <p:sp>
        <p:nvSpPr>
          <p:cNvPr id="25" name="Freeform 56">
            <a:extLst>
              <a:ext uri="{FF2B5EF4-FFF2-40B4-BE49-F238E27FC236}">
                <a16:creationId xmlns:a16="http://schemas.microsoft.com/office/drawing/2014/main" id="{8776FC4B-DF1C-4117-B4CD-E112D4CF98A8}"/>
              </a:ext>
            </a:extLst>
          </p:cNvPr>
          <p:cNvSpPr>
            <a:spLocks/>
          </p:cNvSpPr>
          <p:nvPr/>
        </p:nvSpPr>
        <p:spPr bwMode="auto">
          <a:xfrm rot="16200000">
            <a:off x="5980604" y="2171824"/>
            <a:ext cx="804862" cy="3751263"/>
          </a:xfrm>
          <a:custGeom>
            <a:avLst/>
            <a:gdLst>
              <a:gd name="T0" fmla="*/ 1066 w 1066"/>
              <a:gd name="T1" fmla="*/ 0 h 995"/>
              <a:gd name="T2" fmla="*/ 1066 w 1066"/>
              <a:gd name="T3" fmla="*/ 821 h 995"/>
              <a:gd name="T4" fmla="*/ 532 w 1066"/>
              <a:gd name="T5" fmla="*/ 995 h 995"/>
              <a:gd name="T6" fmla="*/ 0 w 1066"/>
              <a:gd name="T7" fmla="*/ 821 h 995"/>
              <a:gd name="T8" fmla="*/ 0 w 1066"/>
              <a:gd name="T9" fmla="*/ 0 h 995"/>
              <a:gd name="T10" fmla="*/ 1066 w 1066"/>
              <a:gd name="T11" fmla="*/ 0 h 9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6" h="995">
                <a:moveTo>
                  <a:pt x="1066" y="0"/>
                </a:moveTo>
                <a:lnTo>
                  <a:pt x="1066" y="821"/>
                </a:lnTo>
                <a:lnTo>
                  <a:pt x="532" y="995"/>
                </a:lnTo>
                <a:lnTo>
                  <a:pt x="0" y="821"/>
                </a:lnTo>
                <a:lnTo>
                  <a:pt x="0" y="0"/>
                </a:lnTo>
                <a:lnTo>
                  <a:pt x="1066" y="0"/>
                </a:lnTo>
                <a:close/>
              </a:path>
            </a:pathLst>
          </a:custGeom>
          <a:solidFill>
            <a:srgbClr val="066E65"/>
          </a:solidFill>
          <a:ln>
            <a:noFill/>
          </a:ln>
          <a:effectLst>
            <a:outerShdw blurRad="152400" dist="88900" dir="5400000" sx="95000" sy="95000" algn="t" rotWithShape="0">
              <a:schemeClr val="tx1">
                <a:alpha val="3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ko-KR" altLang="en-US">
              <a:latin typeface="+mn-ea"/>
              <a:ea typeface="+mn-ea"/>
            </a:endParaRPr>
          </a:p>
        </p:txBody>
      </p:sp>
      <p:sp>
        <p:nvSpPr>
          <p:cNvPr id="26" name="Freeform 57">
            <a:extLst>
              <a:ext uri="{FF2B5EF4-FFF2-40B4-BE49-F238E27FC236}">
                <a16:creationId xmlns:a16="http://schemas.microsoft.com/office/drawing/2014/main" id="{3C5806BE-4B06-429A-935C-4D1A251D94F9}"/>
              </a:ext>
            </a:extLst>
          </p:cNvPr>
          <p:cNvSpPr>
            <a:spLocks/>
          </p:cNvSpPr>
          <p:nvPr/>
        </p:nvSpPr>
        <p:spPr bwMode="auto">
          <a:xfrm rot="16200000">
            <a:off x="3776360" y="2167856"/>
            <a:ext cx="804862" cy="3759200"/>
          </a:xfrm>
          <a:custGeom>
            <a:avLst/>
            <a:gdLst>
              <a:gd name="T0" fmla="*/ 1066 w 1066"/>
              <a:gd name="T1" fmla="*/ 0 h 997"/>
              <a:gd name="T2" fmla="*/ 1066 w 1066"/>
              <a:gd name="T3" fmla="*/ 822 h 997"/>
              <a:gd name="T4" fmla="*/ 532 w 1066"/>
              <a:gd name="T5" fmla="*/ 997 h 997"/>
              <a:gd name="T6" fmla="*/ 0 w 1066"/>
              <a:gd name="T7" fmla="*/ 822 h 997"/>
              <a:gd name="T8" fmla="*/ 0 w 1066"/>
              <a:gd name="T9" fmla="*/ 0 h 997"/>
              <a:gd name="T10" fmla="*/ 1066 w 1066"/>
              <a:gd name="T11" fmla="*/ 0 h 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6" h="997">
                <a:moveTo>
                  <a:pt x="1066" y="0"/>
                </a:moveTo>
                <a:lnTo>
                  <a:pt x="1066" y="822"/>
                </a:lnTo>
                <a:lnTo>
                  <a:pt x="532" y="997"/>
                </a:lnTo>
                <a:lnTo>
                  <a:pt x="0" y="822"/>
                </a:lnTo>
                <a:lnTo>
                  <a:pt x="0" y="0"/>
                </a:lnTo>
                <a:lnTo>
                  <a:pt x="1066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>
            <a:outerShdw blurRad="152400" dist="88900" dir="5400000" sx="95000" sy="95000" algn="t" rotWithShape="0">
              <a:schemeClr val="tx1">
                <a:alpha val="3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ko-KR" altLang="en-US">
              <a:latin typeface="+mn-ea"/>
              <a:ea typeface="+mn-ea"/>
            </a:endParaRPr>
          </a:p>
        </p:txBody>
      </p:sp>
      <p:sp>
        <p:nvSpPr>
          <p:cNvPr id="27" name="Freeform 58">
            <a:extLst>
              <a:ext uri="{FF2B5EF4-FFF2-40B4-BE49-F238E27FC236}">
                <a16:creationId xmlns:a16="http://schemas.microsoft.com/office/drawing/2014/main" id="{CAD60740-BD4C-47BC-973A-F81FAC237FF2}"/>
              </a:ext>
            </a:extLst>
          </p:cNvPr>
          <p:cNvSpPr>
            <a:spLocks/>
          </p:cNvSpPr>
          <p:nvPr/>
        </p:nvSpPr>
        <p:spPr bwMode="auto">
          <a:xfrm rot="16200000">
            <a:off x="1943591" y="2444875"/>
            <a:ext cx="804862" cy="3205162"/>
          </a:xfrm>
          <a:custGeom>
            <a:avLst/>
            <a:gdLst>
              <a:gd name="T0" fmla="*/ 0 w 1066"/>
              <a:gd name="T1" fmla="*/ 0 h 850"/>
              <a:gd name="T2" fmla="*/ 0 w 1066"/>
              <a:gd name="T3" fmla="*/ 675 h 850"/>
              <a:gd name="T4" fmla="*/ 532 w 1066"/>
              <a:gd name="T5" fmla="*/ 850 h 850"/>
              <a:gd name="T6" fmla="*/ 1066 w 1066"/>
              <a:gd name="T7" fmla="*/ 675 h 850"/>
              <a:gd name="T8" fmla="*/ 1066 w 1066"/>
              <a:gd name="T9" fmla="*/ 0 h 850"/>
              <a:gd name="T10" fmla="*/ 532 w 1066"/>
              <a:gd name="T11" fmla="*/ 175 h 850"/>
              <a:gd name="T12" fmla="*/ 0 w 1066"/>
              <a:gd name="T13" fmla="*/ 0 h 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66" h="850">
                <a:moveTo>
                  <a:pt x="0" y="0"/>
                </a:moveTo>
                <a:lnTo>
                  <a:pt x="0" y="675"/>
                </a:lnTo>
                <a:lnTo>
                  <a:pt x="532" y="850"/>
                </a:lnTo>
                <a:lnTo>
                  <a:pt x="1066" y="675"/>
                </a:lnTo>
                <a:lnTo>
                  <a:pt x="1066" y="0"/>
                </a:lnTo>
                <a:lnTo>
                  <a:pt x="532" y="175"/>
                </a:lnTo>
                <a:lnTo>
                  <a:pt x="0" y="0"/>
                </a:lnTo>
                <a:close/>
              </a:path>
            </a:pathLst>
          </a:custGeom>
          <a:solidFill>
            <a:srgbClr val="003933"/>
          </a:solidFill>
          <a:ln>
            <a:noFill/>
          </a:ln>
          <a:effectLst>
            <a:outerShdw blurRad="152400" dist="88900" dir="5400000" sx="95000" sy="95000" algn="t" rotWithShape="0">
              <a:schemeClr val="tx1">
                <a:alpha val="3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ko-KR" altLang="en-US">
              <a:latin typeface="+mn-ea"/>
              <a:ea typeface="+mn-e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1E84B8-1507-45F9-AD02-487E0D14B28A}"/>
              </a:ext>
            </a:extLst>
          </p:cNvPr>
          <p:cNvSpPr txBox="1"/>
          <p:nvPr/>
        </p:nvSpPr>
        <p:spPr>
          <a:xfrm>
            <a:off x="1997258" y="3827587"/>
            <a:ext cx="851515" cy="4385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2250" b="1" dirty="0">
                <a:solidFill>
                  <a:schemeClr val="bg1"/>
                </a:solidFill>
                <a:latin typeface="+mn-ea"/>
                <a:ea typeface="+mn-ea"/>
              </a:rPr>
              <a:t>2017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5C7896-C462-4595-8A4D-88252847CC19}"/>
              </a:ext>
            </a:extLst>
          </p:cNvPr>
          <p:cNvSpPr txBox="1"/>
          <p:nvPr/>
        </p:nvSpPr>
        <p:spPr>
          <a:xfrm>
            <a:off x="4317389" y="3827587"/>
            <a:ext cx="851515" cy="4385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2250" b="1" dirty="0">
                <a:solidFill>
                  <a:schemeClr val="bg1"/>
                </a:solidFill>
                <a:latin typeface="+mn-ea"/>
                <a:ea typeface="+mn-ea"/>
              </a:rPr>
              <a:t>2018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81A892-B81B-4507-BCFC-94A40D8A8CDE}"/>
              </a:ext>
            </a:extLst>
          </p:cNvPr>
          <p:cNvSpPr txBox="1"/>
          <p:nvPr/>
        </p:nvSpPr>
        <p:spPr>
          <a:xfrm>
            <a:off x="6510520" y="3827587"/>
            <a:ext cx="851515" cy="4385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2250" b="1" dirty="0">
                <a:solidFill>
                  <a:schemeClr val="bg1"/>
                </a:solidFill>
                <a:latin typeface="+mn-ea"/>
                <a:ea typeface="+mn-ea"/>
              </a:rPr>
              <a:t>2019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1E84B8-1507-45F9-AD02-487E0D14B28A}"/>
              </a:ext>
            </a:extLst>
          </p:cNvPr>
          <p:cNvSpPr txBox="1"/>
          <p:nvPr/>
        </p:nvSpPr>
        <p:spPr>
          <a:xfrm>
            <a:off x="2005141" y="3803938"/>
            <a:ext cx="851515" cy="4385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2250" b="1" dirty="0">
                <a:solidFill>
                  <a:schemeClr val="bg1"/>
                </a:solidFill>
                <a:latin typeface="+mn-ea"/>
                <a:ea typeface="+mn-ea"/>
              </a:rPr>
              <a:t>2017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5C7896-C462-4595-8A4D-88252847CC19}"/>
              </a:ext>
            </a:extLst>
          </p:cNvPr>
          <p:cNvSpPr txBox="1"/>
          <p:nvPr/>
        </p:nvSpPr>
        <p:spPr>
          <a:xfrm>
            <a:off x="4325272" y="3803938"/>
            <a:ext cx="851515" cy="4385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2250" b="1" dirty="0">
                <a:solidFill>
                  <a:schemeClr val="bg1"/>
                </a:solidFill>
                <a:latin typeface="+mn-ea"/>
                <a:ea typeface="+mn-ea"/>
              </a:rPr>
              <a:t>2018</a:t>
            </a:r>
          </a:p>
        </p:txBody>
      </p:sp>
      <p:sp>
        <p:nvSpPr>
          <p:cNvPr id="37" name="슬라이드 번호 개체 틀 13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8ABE8332-CD94-4AC7-BED5-677301D42B04}" type="slidenum">
              <a:rPr lang="ko-KR" altLang="en-US" smtClean="0"/>
              <a:pPr/>
              <a:t>2</a:t>
            </a:fld>
            <a:endParaRPr lang="ko-KR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슬라이드 번호 개체 틀 13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8ABE8332-CD94-4AC7-BED5-677301D42B04}" type="slidenum">
              <a:rPr lang="ko-KR" altLang="en-US" smtClean="0"/>
              <a:pPr/>
              <a:t>20</a:t>
            </a:fld>
            <a:endParaRPr lang="ko-KR" altLang="en-US" dirty="0"/>
          </a:p>
        </p:txBody>
      </p:sp>
      <p:sp>
        <p:nvSpPr>
          <p:cNvPr id="11" name="대각선 방향의 모서리가 잘린 사각형 10"/>
          <p:cNvSpPr/>
          <p:nvPr/>
        </p:nvSpPr>
        <p:spPr>
          <a:xfrm>
            <a:off x="1115616" y="2780928"/>
            <a:ext cx="6552728" cy="1296144"/>
          </a:xfrm>
          <a:prstGeom prst="snip2Diag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15616" y="2852936"/>
            <a:ext cx="64821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schemeClr val="bg1">
                    <a:lumMod val="9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인증서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8"/>
          <p:cNvGrpSpPr/>
          <p:nvPr/>
        </p:nvGrpSpPr>
        <p:grpSpPr>
          <a:xfrm>
            <a:off x="-108520" y="982514"/>
            <a:ext cx="3960440" cy="612501"/>
            <a:chOff x="2197446" y="1376132"/>
            <a:chExt cx="4320480" cy="511466"/>
          </a:xfrm>
        </p:grpSpPr>
        <p:sp>
          <p:nvSpPr>
            <p:cNvPr id="10" name="대각선 방향의 모서리가 둥근 사각형 9"/>
            <p:cNvSpPr/>
            <p:nvPr/>
          </p:nvSpPr>
          <p:spPr>
            <a:xfrm>
              <a:off x="2197446" y="1376132"/>
              <a:ext cx="4320480" cy="504056"/>
            </a:xfrm>
            <a:prstGeom prst="round2Diag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대각선 방향의 모서리가 둥근 사각형 10"/>
            <p:cNvSpPr/>
            <p:nvPr/>
          </p:nvSpPr>
          <p:spPr>
            <a:xfrm>
              <a:off x="2197446" y="1383542"/>
              <a:ext cx="4320480" cy="504056"/>
            </a:xfrm>
            <a:prstGeom prst="round2DiagRect">
              <a:avLst/>
            </a:prstGeom>
            <a:blipFill dpi="0" rotWithShape="1">
              <a:blip r:embed="rId2" cstate="print">
                <a:alphaModFix amt="9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제목 1"/>
          <p:cNvSpPr txBox="1">
            <a:spLocks/>
          </p:cNvSpPr>
          <p:nvPr/>
        </p:nvSpPr>
        <p:spPr>
          <a:xfrm>
            <a:off x="333990" y="967291"/>
            <a:ext cx="7478370" cy="589501"/>
          </a:xfrm>
          <a:prstGeom prst="rect">
            <a:avLst/>
          </a:prstGeom>
        </p:spPr>
        <p:txBody>
          <a:bodyPr vert="horz" anchor="ctr">
            <a:normAutofit fontScale="97500" lnSpcReduction="10000"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인증서</a:t>
            </a:r>
            <a:r>
              <a:rPr lang="en-US" altLang="ko-KR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 </a:t>
            </a:r>
            <a:r>
              <a:rPr lang="en-US" altLang="ko-KR" sz="26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– </a:t>
            </a:r>
            <a:r>
              <a:rPr lang="ko-KR" altLang="en-US" sz="26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벤처기업</a:t>
            </a:r>
          </a:p>
        </p:txBody>
      </p:sp>
      <p:cxnSp>
        <p:nvCxnSpPr>
          <p:cNvPr id="7" name="직선 연결선 6"/>
          <p:cNvCxnSpPr/>
          <p:nvPr/>
        </p:nvCxnSpPr>
        <p:spPr>
          <a:xfrm flipV="1">
            <a:off x="1043608" y="6525344"/>
            <a:ext cx="6192688" cy="72008"/>
          </a:xfrm>
          <a:prstGeom prst="line">
            <a:avLst/>
          </a:prstGeom>
          <a:ln w="25400" cap="flat" cmpd="sng" algn="ctr">
            <a:solidFill>
              <a:schemeClr val="bg2">
                <a:lumMod val="90000"/>
              </a:schemeClr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8" name="그림 7" descr="벤처인증서-레드골프글로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1412776"/>
            <a:ext cx="3816424" cy="4968552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4139952" y="1340768"/>
            <a:ext cx="3672408" cy="5040560"/>
          </a:xfrm>
          <a:prstGeom prst="rect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슬라이드 번호 개체 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E8332-CD94-4AC7-BED5-677301D42B04}" type="slidenum">
              <a:rPr lang="ko-KR" altLang="en-US" smtClean="0"/>
              <a:pPr/>
              <a:t>21</a:t>
            </a:fld>
            <a:endParaRPr lang="ko-KR" altLang="en-US" dirty="0"/>
          </a:p>
        </p:txBody>
      </p:sp>
      <p:pic>
        <p:nvPicPr>
          <p:cNvPr id="15" name="Picture 2" descr="C:\Users\y\Desktop\레드스윙분석기\1CAM사진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564904"/>
            <a:ext cx="2264643" cy="11207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특허증_사격용총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772816"/>
            <a:ext cx="3312368" cy="4608512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그림 6" descr="특허증_카메라센서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772816"/>
            <a:ext cx="3240360" cy="4608512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2" name="그룹 8"/>
          <p:cNvGrpSpPr/>
          <p:nvPr/>
        </p:nvGrpSpPr>
        <p:grpSpPr>
          <a:xfrm>
            <a:off x="-108520" y="982514"/>
            <a:ext cx="4464496" cy="612501"/>
            <a:chOff x="2197446" y="1376132"/>
            <a:chExt cx="4320480" cy="511466"/>
          </a:xfrm>
        </p:grpSpPr>
        <p:sp>
          <p:nvSpPr>
            <p:cNvPr id="10" name="대각선 방향의 모서리가 둥근 사각형 9"/>
            <p:cNvSpPr/>
            <p:nvPr/>
          </p:nvSpPr>
          <p:spPr>
            <a:xfrm>
              <a:off x="2197446" y="1376132"/>
              <a:ext cx="4320480" cy="504056"/>
            </a:xfrm>
            <a:prstGeom prst="round2Diag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대각선 방향의 모서리가 둥근 사각형 10"/>
            <p:cNvSpPr/>
            <p:nvPr/>
          </p:nvSpPr>
          <p:spPr>
            <a:xfrm>
              <a:off x="2197446" y="1383542"/>
              <a:ext cx="4320480" cy="504056"/>
            </a:xfrm>
            <a:prstGeom prst="round2DiagRect">
              <a:avLst/>
            </a:prstGeom>
            <a:blipFill dpi="0" rotWithShape="1">
              <a:blip r:embed="rId4" cstate="print">
                <a:alphaModFix amt="9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제목 1"/>
          <p:cNvSpPr txBox="1">
            <a:spLocks/>
          </p:cNvSpPr>
          <p:nvPr/>
        </p:nvSpPr>
        <p:spPr>
          <a:xfrm>
            <a:off x="333990" y="908720"/>
            <a:ext cx="7478370" cy="589501"/>
          </a:xfrm>
          <a:prstGeom prst="rect">
            <a:avLst/>
          </a:prstGeom>
        </p:spPr>
        <p:txBody>
          <a:bodyPr vert="horz" anchor="ctr">
            <a:normAutofit fontScale="97500" lnSpcReduction="10000"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인증서</a:t>
            </a:r>
            <a:r>
              <a:rPr lang="en-US" altLang="ko-KR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 </a:t>
            </a:r>
            <a:r>
              <a:rPr lang="en-US" altLang="ko-KR" sz="26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– </a:t>
            </a:r>
            <a:r>
              <a:rPr lang="ko-KR" altLang="en-US" sz="26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특허</a:t>
            </a:r>
          </a:p>
        </p:txBody>
      </p:sp>
      <p:cxnSp>
        <p:nvCxnSpPr>
          <p:cNvPr id="8" name="직선 연결선 7"/>
          <p:cNvCxnSpPr/>
          <p:nvPr/>
        </p:nvCxnSpPr>
        <p:spPr>
          <a:xfrm flipV="1">
            <a:off x="1691680" y="6381328"/>
            <a:ext cx="6192688" cy="72008"/>
          </a:xfrm>
          <a:prstGeom prst="line">
            <a:avLst/>
          </a:prstGeom>
          <a:ln w="25400" cap="flat" cmpd="sng" algn="ctr">
            <a:solidFill>
              <a:schemeClr val="bg2">
                <a:lumMod val="90000"/>
              </a:schemeClr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직사각형 8"/>
          <p:cNvSpPr/>
          <p:nvPr/>
        </p:nvSpPr>
        <p:spPr>
          <a:xfrm>
            <a:off x="899592" y="1772816"/>
            <a:ext cx="3384376" cy="4608512"/>
          </a:xfrm>
          <a:prstGeom prst="rect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4788024" y="1772816"/>
            <a:ext cx="3384376" cy="4608512"/>
          </a:xfrm>
          <a:prstGeom prst="rect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슬라이드 번호 개체 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E8332-CD94-4AC7-BED5-677301D42B04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기업부설연구소_레드골프.jpg"/>
          <p:cNvPicPr>
            <a:picLocks noChangeAspect="1"/>
          </p:cNvPicPr>
          <p:nvPr/>
        </p:nvPicPr>
        <p:blipFill rotWithShape="1">
          <a:blip r:embed="rId2" cstate="print"/>
          <a:srcRect l="12" t="377" r="3519" b="200"/>
          <a:stretch/>
        </p:blipFill>
        <p:spPr>
          <a:xfrm>
            <a:off x="900000" y="1836000"/>
            <a:ext cx="3383968" cy="4608000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2" name="그림 11" descr="프로그램저작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818501"/>
            <a:ext cx="3384376" cy="4634835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2" name="그룹 8"/>
          <p:cNvGrpSpPr/>
          <p:nvPr/>
        </p:nvGrpSpPr>
        <p:grpSpPr>
          <a:xfrm>
            <a:off x="-108520" y="982514"/>
            <a:ext cx="5472608" cy="612501"/>
            <a:chOff x="2197446" y="1376132"/>
            <a:chExt cx="4320480" cy="511466"/>
          </a:xfrm>
        </p:grpSpPr>
        <p:sp>
          <p:nvSpPr>
            <p:cNvPr id="10" name="대각선 방향의 모서리가 둥근 사각형 9"/>
            <p:cNvSpPr/>
            <p:nvPr/>
          </p:nvSpPr>
          <p:spPr>
            <a:xfrm>
              <a:off x="2197446" y="1376132"/>
              <a:ext cx="4320480" cy="504056"/>
            </a:xfrm>
            <a:prstGeom prst="round2Diag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대각선 방향의 모서리가 둥근 사각형 14"/>
            <p:cNvSpPr/>
            <p:nvPr/>
          </p:nvSpPr>
          <p:spPr>
            <a:xfrm>
              <a:off x="2197446" y="1383542"/>
              <a:ext cx="4320480" cy="504056"/>
            </a:xfrm>
            <a:prstGeom prst="round2DiagRect">
              <a:avLst/>
            </a:prstGeom>
            <a:blipFill dpi="0" rotWithShape="1">
              <a:blip r:embed="rId4" cstate="print">
                <a:alphaModFix amt="9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제목 1"/>
          <p:cNvSpPr txBox="1">
            <a:spLocks/>
          </p:cNvSpPr>
          <p:nvPr/>
        </p:nvSpPr>
        <p:spPr>
          <a:xfrm>
            <a:off x="333990" y="908720"/>
            <a:ext cx="7478370" cy="589501"/>
          </a:xfrm>
          <a:prstGeom prst="rect">
            <a:avLst/>
          </a:prstGeom>
        </p:spPr>
        <p:txBody>
          <a:bodyPr vert="horz" anchor="ctr">
            <a:normAutofit fontScale="97500" lnSpcReduction="10000"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인증서</a:t>
            </a:r>
            <a:r>
              <a:rPr lang="en-US" altLang="ko-KR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 </a:t>
            </a:r>
            <a:r>
              <a:rPr lang="en-US" altLang="ko-KR" sz="26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– </a:t>
            </a:r>
            <a:r>
              <a:rPr lang="ko-KR" altLang="en-US" sz="26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연구소</a:t>
            </a:r>
            <a:r>
              <a:rPr lang="en-US" altLang="ko-KR" sz="26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/</a:t>
            </a:r>
            <a:r>
              <a:rPr lang="ko-KR" altLang="en-US" sz="26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저작권등록</a:t>
            </a:r>
          </a:p>
        </p:txBody>
      </p:sp>
      <p:cxnSp>
        <p:nvCxnSpPr>
          <p:cNvPr id="8" name="직선 연결선 7"/>
          <p:cNvCxnSpPr/>
          <p:nvPr/>
        </p:nvCxnSpPr>
        <p:spPr>
          <a:xfrm flipV="1">
            <a:off x="1763688" y="6525344"/>
            <a:ext cx="6192688" cy="72008"/>
          </a:xfrm>
          <a:prstGeom prst="line">
            <a:avLst/>
          </a:prstGeom>
          <a:ln w="25400" cap="flat" cmpd="sng" algn="ctr">
            <a:solidFill>
              <a:schemeClr val="bg2">
                <a:lumMod val="90000"/>
              </a:schemeClr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직사각형 8"/>
          <p:cNvSpPr/>
          <p:nvPr/>
        </p:nvSpPr>
        <p:spPr>
          <a:xfrm>
            <a:off x="899592" y="1772816"/>
            <a:ext cx="3456384" cy="4608512"/>
          </a:xfrm>
          <a:prstGeom prst="rect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4860032" y="1772816"/>
            <a:ext cx="3384376" cy="4608512"/>
          </a:xfrm>
          <a:prstGeom prst="rect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슬라이드 번호 개체 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E8332-CD94-4AC7-BED5-677301D42B04}" type="slidenum">
              <a:rPr lang="ko-KR" altLang="en-US" smtClean="0"/>
              <a:pPr/>
              <a:t>23</a:t>
            </a:fld>
            <a:endParaRPr lang="ko-KR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8"/>
          <p:cNvGrpSpPr/>
          <p:nvPr/>
        </p:nvGrpSpPr>
        <p:grpSpPr>
          <a:xfrm>
            <a:off x="-108520" y="982514"/>
            <a:ext cx="5472608" cy="612501"/>
            <a:chOff x="2197446" y="1376132"/>
            <a:chExt cx="4320480" cy="511466"/>
          </a:xfrm>
        </p:grpSpPr>
        <p:sp>
          <p:nvSpPr>
            <p:cNvPr id="10" name="대각선 방향의 모서리가 둥근 사각형 9"/>
            <p:cNvSpPr/>
            <p:nvPr/>
          </p:nvSpPr>
          <p:spPr>
            <a:xfrm>
              <a:off x="2197446" y="1376132"/>
              <a:ext cx="4320480" cy="504056"/>
            </a:xfrm>
            <a:prstGeom prst="round2Diag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대각선 방향의 모서리가 둥근 사각형 14"/>
            <p:cNvSpPr/>
            <p:nvPr/>
          </p:nvSpPr>
          <p:spPr>
            <a:xfrm>
              <a:off x="2197446" y="1383542"/>
              <a:ext cx="4320480" cy="504056"/>
            </a:xfrm>
            <a:prstGeom prst="round2DiagRect">
              <a:avLst/>
            </a:prstGeom>
            <a:blipFill dpi="0" rotWithShape="1">
              <a:blip r:embed="rId2" cstate="print">
                <a:alphaModFix amt="9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제목 1"/>
          <p:cNvSpPr txBox="1">
            <a:spLocks/>
          </p:cNvSpPr>
          <p:nvPr/>
        </p:nvSpPr>
        <p:spPr>
          <a:xfrm>
            <a:off x="333990" y="908720"/>
            <a:ext cx="7478370" cy="589501"/>
          </a:xfrm>
          <a:prstGeom prst="rect">
            <a:avLst/>
          </a:prstGeom>
        </p:spPr>
        <p:txBody>
          <a:bodyPr vert="horz" anchor="ctr">
            <a:normAutofit fontScale="97500" lnSpcReduction="10000"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인증서</a:t>
            </a:r>
            <a:r>
              <a:rPr lang="en-US" altLang="ko-KR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 </a:t>
            </a:r>
            <a:r>
              <a:rPr lang="en-US" altLang="ko-KR" sz="26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– </a:t>
            </a:r>
            <a:r>
              <a:rPr lang="en-US" altLang="ko-KR" sz="33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ISO 9001</a:t>
            </a:r>
            <a:endParaRPr lang="ko-KR" altLang="en-US" sz="33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nzo" panose="02000000000000000000" pitchFamily="50" charset="0"/>
              <a:ea typeface="HY견고딕" pitchFamily="18" charset="-127"/>
            </a:endParaRPr>
          </a:p>
        </p:txBody>
      </p:sp>
      <p:pic>
        <p:nvPicPr>
          <p:cNvPr id="8" name="그림 7" descr="iso9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772816"/>
            <a:ext cx="6696744" cy="4752528"/>
          </a:xfrm>
          <a:prstGeom prst="rect">
            <a:avLst/>
          </a:prstGeom>
        </p:spPr>
      </p:pic>
      <p:cxnSp>
        <p:nvCxnSpPr>
          <p:cNvPr id="7" name="직선 연결선 6"/>
          <p:cNvCxnSpPr/>
          <p:nvPr/>
        </p:nvCxnSpPr>
        <p:spPr>
          <a:xfrm flipV="1">
            <a:off x="1845574" y="6403426"/>
            <a:ext cx="6192688" cy="72008"/>
          </a:xfrm>
          <a:prstGeom prst="line">
            <a:avLst/>
          </a:prstGeom>
          <a:ln w="25400" cap="flat" cmpd="sng" algn="ctr">
            <a:solidFill>
              <a:schemeClr val="bg2">
                <a:lumMod val="90000"/>
              </a:schemeClr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직사각형 8"/>
          <p:cNvSpPr/>
          <p:nvPr/>
        </p:nvSpPr>
        <p:spPr>
          <a:xfrm>
            <a:off x="1043608" y="1844824"/>
            <a:ext cx="6696744" cy="4608512"/>
          </a:xfrm>
          <a:prstGeom prst="rect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E8332-CD94-4AC7-BED5-677301D42B04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기술신용등급평가서_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628800"/>
            <a:ext cx="3096345" cy="4752528"/>
          </a:xfrm>
          <a:prstGeom prst="rect">
            <a:avLst/>
          </a:prstGeom>
        </p:spPr>
      </p:pic>
      <p:grpSp>
        <p:nvGrpSpPr>
          <p:cNvPr id="2" name="그룹 8"/>
          <p:cNvGrpSpPr/>
          <p:nvPr/>
        </p:nvGrpSpPr>
        <p:grpSpPr>
          <a:xfrm>
            <a:off x="-108520" y="982514"/>
            <a:ext cx="6336704" cy="612501"/>
            <a:chOff x="2197446" y="1376132"/>
            <a:chExt cx="4320480" cy="511466"/>
          </a:xfrm>
        </p:grpSpPr>
        <p:sp>
          <p:nvSpPr>
            <p:cNvPr id="10" name="대각선 방향의 모서리가 둥근 사각형 9"/>
            <p:cNvSpPr/>
            <p:nvPr/>
          </p:nvSpPr>
          <p:spPr>
            <a:xfrm>
              <a:off x="2197446" y="1376132"/>
              <a:ext cx="4320480" cy="504056"/>
            </a:xfrm>
            <a:prstGeom prst="round2Diag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대각선 방향의 모서리가 둥근 사각형 14"/>
            <p:cNvSpPr/>
            <p:nvPr/>
          </p:nvSpPr>
          <p:spPr>
            <a:xfrm>
              <a:off x="2197446" y="1383542"/>
              <a:ext cx="4320480" cy="504056"/>
            </a:xfrm>
            <a:prstGeom prst="round2DiagRect">
              <a:avLst/>
            </a:prstGeom>
            <a:blipFill dpi="0" rotWithShape="1">
              <a:blip r:embed="rId3" cstate="print">
                <a:alphaModFix amt="9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제목 1"/>
          <p:cNvSpPr txBox="1">
            <a:spLocks/>
          </p:cNvSpPr>
          <p:nvPr/>
        </p:nvSpPr>
        <p:spPr>
          <a:xfrm>
            <a:off x="333990" y="908720"/>
            <a:ext cx="7478370" cy="589501"/>
          </a:xfrm>
          <a:prstGeom prst="rect">
            <a:avLst/>
          </a:prstGeom>
        </p:spPr>
        <p:txBody>
          <a:bodyPr vert="horz" anchor="ctr">
            <a:normAutofit fontScale="97500" lnSpcReduction="10000"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인증서</a:t>
            </a:r>
            <a:r>
              <a:rPr lang="en-US" altLang="ko-KR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 </a:t>
            </a:r>
            <a:r>
              <a:rPr lang="en-US" altLang="ko-KR" sz="26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– </a:t>
            </a:r>
            <a:r>
              <a:rPr lang="ko-KR" altLang="en-US" sz="33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기술신용등급평가서</a:t>
            </a:r>
          </a:p>
        </p:txBody>
      </p:sp>
      <p:cxnSp>
        <p:nvCxnSpPr>
          <p:cNvPr id="7" name="직선 연결선 6"/>
          <p:cNvCxnSpPr/>
          <p:nvPr/>
        </p:nvCxnSpPr>
        <p:spPr>
          <a:xfrm flipV="1">
            <a:off x="1619672" y="6597352"/>
            <a:ext cx="6192688" cy="72008"/>
          </a:xfrm>
          <a:prstGeom prst="line">
            <a:avLst/>
          </a:prstGeom>
          <a:ln w="25400" cap="flat" cmpd="sng" algn="ctr">
            <a:solidFill>
              <a:schemeClr val="bg2">
                <a:lumMod val="90000"/>
              </a:schemeClr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직사각형 8"/>
          <p:cNvSpPr/>
          <p:nvPr/>
        </p:nvSpPr>
        <p:spPr>
          <a:xfrm>
            <a:off x="611560" y="1628800"/>
            <a:ext cx="3240360" cy="4824536"/>
          </a:xfrm>
          <a:prstGeom prst="rect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E8332-CD94-4AC7-BED5-677301D42B04}" type="slidenum">
              <a:rPr lang="ko-KR" altLang="en-US" smtClean="0"/>
              <a:pPr/>
              <a:t>25</a:t>
            </a:fld>
            <a:endParaRPr lang="ko-KR" altLang="en-US"/>
          </a:p>
        </p:txBody>
      </p:sp>
      <p:sp>
        <p:nvSpPr>
          <p:cNvPr id="13" name="타원 12"/>
          <p:cNvSpPr/>
          <p:nvPr/>
        </p:nvSpPr>
        <p:spPr>
          <a:xfrm>
            <a:off x="2843808" y="2636912"/>
            <a:ext cx="576064" cy="504056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4788024" y="1772816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기술신용등급 </a:t>
            </a:r>
            <a:r>
              <a:rPr lang="en-US" altLang="ko-KR" dirty="0"/>
              <a:t>T-4</a:t>
            </a:r>
            <a:r>
              <a:rPr lang="ko-KR" altLang="en-US" dirty="0"/>
              <a:t>란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995936" y="2204864"/>
            <a:ext cx="5262979" cy="4124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/>
              <a:t>[</a:t>
            </a:r>
            <a:r>
              <a:rPr lang="ko-KR" altLang="en-US" sz="1300" dirty="0"/>
              <a:t>기사인용</a:t>
            </a:r>
            <a:r>
              <a:rPr lang="en-US" altLang="ko-KR" sz="1300" dirty="0"/>
              <a:t>]</a:t>
            </a:r>
          </a:p>
          <a:p>
            <a:r>
              <a:rPr lang="ko-KR" altLang="en-US" sz="1300" dirty="0"/>
              <a:t>선박용 전기엔진 전문회사 </a:t>
            </a:r>
            <a:r>
              <a:rPr lang="ko-KR" altLang="en-US" sz="1300" dirty="0" err="1"/>
              <a:t>엘지엠이</a:t>
            </a:r>
            <a:r>
              <a:rPr lang="ko-KR" altLang="en-US" sz="1300" dirty="0"/>
              <a:t> 최근 </a:t>
            </a:r>
            <a:r>
              <a:rPr lang="ko-KR" altLang="en-US" sz="1300" dirty="0" err="1"/>
              <a:t>나이스평가정보의</a:t>
            </a:r>
            <a:endParaRPr lang="en-US" altLang="ko-KR" sz="1300" dirty="0"/>
          </a:p>
          <a:p>
            <a:r>
              <a:rPr lang="ko-KR" altLang="en-US" sz="1300" dirty="0"/>
              <a:t> ‘</a:t>
            </a:r>
            <a:r>
              <a:rPr lang="en-US" altLang="ko-KR" sz="1300" dirty="0"/>
              <a:t>2018</a:t>
            </a:r>
            <a:r>
              <a:rPr lang="ko-KR" altLang="en-US" sz="1300" dirty="0"/>
              <a:t>년 기술평가’에서 기술신용평가 우수기업 등급인 ‘</a:t>
            </a:r>
            <a:r>
              <a:rPr lang="en-US" altLang="ko-KR" sz="1300" dirty="0"/>
              <a:t>T-4 </a:t>
            </a:r>
            <a:r>
              <a:rPr lang="ko-KR" altLang="en-US" sz="1300" dirty="0"/>
              <a:t>등급’을</a:t>
            </a:r>
            <a:endParaRPr lang="en-US" altLang="ko-KR" sz="1300" dirty="0"/>
          </a:p>
          <a:p>
            <a:r>
              <a:rPr lang="ko-KR" altLang="en-US" sz="1300" dirty="0"/>
              <a:t> 획득했다고 </a:t>
            </a:r>
            <a:r>
              <a:rPr lang="en-US" altLang="ko-KR" sz="1300" dirty="0"/>
              <a:t>26</a:t>
            </a:r>
            <a:r>
              <a:rPr lang="ko-KR" altLang="en-US" sz="1300" dirty="0"/>
              <a:t>일 밝혔다</a:t>
            </a:r>
            <a:r>
              <a:rPr lang="en-US" altLang="ko-KR" sz="1300" dirty="0"/>
              <a:t>.</a:t>
            </a:r>
            <a:br>
              <a:rPr lang="en-US" altLang="ko-KR" sz="1300" dirty="0"/>
            </a:br>
            <a:br>
              <a:rPr lang="en-US" altLang="ko-KR" sz="1300" dirty="0"/>
            </a:br>
            <a:r>
              <a:rPr lang="ko-KR" altLang="en-US" sz="1300" dirty="0" err="1"/>
              <a:t>엘지엠은</a:t>
            </a:r>
            <a:r>
              <a:rPr lang="ko-KR" altLang="en-US" sz="1300" dirty="0"/>
              <a:t> 전기 선박의 핵심인 ‘전기엔진 및 </a:t>
            </a:r>
            <a:r>
              <a:rPr lang="ko-KR" altLang="en-US" sz="1300" dirty="0" err="1"/>
              <a:t>교체형</a:t>
            </a:r>
            <a:r>
              <a:rPr lang="ko-KR" altLang="en-US" sz="1300" dirty="0"/>
              <a:t> 배터리 시스템’과 </a:t>
            </a:r>
            <a:endParaRPr lang="en-US" altLang="ko-KR" sz="1300" dirty="0"/>
          </a:p>
          <a:p>
            <a:r>
              <a:rPr lang="ko-KR" altLang="en-US" sz="1300" dirty="0"/>
              <a:t>관련해 역량을 </a:t>
            </a:r>
            <a:r>
              <a:rPr lang="ko-KR" altLang="en-US" sz="1300" dirty="0" err="1"/>
              <a:t>입증받았다</a:t>
            </a:r>
            <a:r>
              <a:rPr lang="en-US" altLang="ko-KR" sz="1300" dirty="0"/>
              <a:t>. </a:t>
            </a:r>
            <a:br>
              <a:rPr lang="en-US" altLang="ko-KR" sz="1300" dirty="0"/>
            </a:br>
            <a:br>
              <a:rPr lang="en-US" altLang="ko-KR" sz="1300" dirty="0"/>
            </a:br>
            <a:r>
              <a:rPr lang="ko-KR" altLang="en-US" sz="1300" dirty="0" err="1"/>
              <a:t>엘지엠이</a:t>
            </a:r>
            <a:r>
              <a:rPr lang="ko-KR" altLang="en-US" sz="1300" dirty="0"/>
              <a:t> 획득한 </a:t>
            </a:r>
            <a:r>
              <a:rPr lang="en-US" altLang="ko-KR" sz="1400" b="1" u="sng" dirty="0">
                <a:solidFill>
                  <a:srgbClr val="FF0000"/>
                </a:solidFill>
              </a:rPr>
              <a:t>T-4 </a:t>
            </a:r>
            <a:r>
              <a:rPr lang="ko-KR" altLang="en-US" sz="1400" b="1" u="sng" dirty="0">
                <a:solidFill>
                  <a:srgbClr val="FF0000"/>
                </a:solidFill>
              </a:rPr>
              <a:t>등급은 기술특례 상장에 준하는 인증이자</a:t>
            </a:r>
            <a:endParaRPr lang="en-US" altLang="ko-KR" sz="1400" b="1" u="sng" dirty="0">
              <a:solidFill>
                <a:srgbClr val="FF0000"/>
              </a:solidFill>
            </a:endParaRPr>
          </a:p>
          <a:p>
            <a:r>
              <a:rPr lang="ko-KR" altLang="en-US" sz="1400" b="1" u="sng" dirty="0">
                <a:solidFill>
                  <a:srgbClr val="FF0000"/>
                </a:solidFill>
              </a:rPr>
              <a:t> 기술 역량 우수성이 대외적으로 입증되었음을 뜻한다</a:t>
            </a:r>
            <a:r>
              <a:rPr lang="en-US" altLang="ko-KR" sz="1400" dirty="0"/>
              <a:t>.</a:t>
            </a:r>
          </a:p>
          <a:p>
            <a:r>
              <a:rPr lang="en-US" altLang="ko-KR" sz="1300" dirty="0"/>
              <a:t> </a:t>
            </a:r>
            <a:r>
              <a:rPr lang="ko-KR" altLang="en-US" sz="1300" dirty="0"/>
              <a:t>코스닥 기술특례 상장을 위한 준비도 앞당길 수 있을 것으로 업계는 </a:t>
            </a:r>
            <a:endParaRPr lang="en-US" altLang="ko-KR" sz="1300" dirty="0"/>
          </a:p>
          <a:p>
            <a:r>
              <a:rPr lang="ko-KR" altLang="en-US" sz="1300" dirty="0"/>
              <a:t>보고 있다</a:t>
            </a:r>
            <a:r>
              <a:rPr lang="en-US" altLang="ko-KR" sz="1300" dirty="0"/>
              <a:t>. </a:t>
            </a:r>
            <a:br>
              <a:rPr lang="en-US" altLang="ko-KR" sz="1300" dirty="0"/>
            </a:br>
            <a:br>
              <a:rPr lang="en-US" altLang="ko-KR" sz="1300" dirty="0"/>
            </a:br>
            <a:r>
              <a:rPr lang="ko-KR" altLang="en-US" sz="1300" dirty="0"/>
              <a:t>기술신용평가는 경영 역량</a:t>
            </a:r>
            <a:r>
              <a:rPr lang="en-US" altLang="ko-KR" sz="1300" dirty="0"/>
              <a:t>, </a:t>
            </a:r>
            <a:r>
              <a:rPr lang="ko-KR" altLang="en-US" sz="1300" dirty="0" err="1"/>
              <a:t>기술성</a:t>
            </a:r>
            <a:r>
              <a:rPr lang="en-US" altLang="ko-KR" sz="1300" dirty="0"/>
              <a:t>, </a:t>
            </a:r>
            <a:r>
              <a:rPr lang="ko-KR" altLang="en-US" sz="1300" dirty="0"/>
              <a:t>시장성 및 사업성 등을 종합적으로</a:t>
            </a:r>
            <a:endParaRPr lang="en-US" altLang="ko-KR" sz="1300" dirty="0"/>
          </a:p>
          <a:p>
            <a:r>
              <a:rPr lang="ko-KR" altLang="en-US" sz="1300" dirty="0"/>
              <a:t>평가하고 반영한 뒤 신용평점 및 </a:t>
            </a:r>
            <a:r>
              <a:rPr lang="ko-KR" altLang="en-US" sz="1300" dirty="0" err="1"/>
              <a:t>평가액</a:t>
            </a:r>
            <a:r>
              <a:rPr lang="ko-KR" altLang="en-US" sz="1300" dirty="0"/>
              <a:t> 등을 산출해 모두 </a:t>
            </a:r>
            <a:r>
              <a:rPr lang="en-US" altLang="ko-KR" sz="1300" dirty="0"/>
              <a:t>10</a:t>
            </a:r>
            <a:r>
              <a:rPr lang="ko-KR" altLang="en-US" sz="1300" dirty="0"/>
              <a:t>등급으로</a:t>
            </a:r>
            <a:endParaRPr lang="en-US" altLang="ko-KR" sz="1300" dirty="0"/>
          </a:p>
          <a:p>
            <a:r>
              <a:rPr lang="ko-KR" altLang="en-US" sz="1300" dirty="0"/>
              <a:t> 나눠 선정한다</a:t>
            </a:r>
            <a:r>
              <a:rPr lang="en-US" altLang="ko-KR" sz="1300" dirty="0"/>
              <a:t>.</a:t>
            </a:r>
          </a:p>
          <a:p>
            <a:endParaRPr lang="en-US" altLang="ko-KR" sz="1300" dirty="0"/>
          </a:p>
          <a:p>
            <a:r>
              <a:rPr lang="en-US" altLang="ko-KR" sz="1300" dirty="0"/>
              <a:t>2018</a:t>
            </a:r>
            <a:r>
              <a:rPr lang="ko-KR" altLang="en-US" sz="1300" dirty="0"/>
              <a:t>년 </a:t>
            </a:r>
            <a:r>
              <a:rPr lang="en-US" altLang="ko-KR" sz="1300" dirty="0"/>
              <a:t>10</a:t>
            </a:r>
            <a:r>
              <a:rPr lang="ko-KR" altLang="en-US" sz="1300" dirty="0"/>
              <a:t>월</a:t>
            </a:r>
            <a:r>
              <a:rPr lang="en-US" altLang="ko-KR" sz="1300" dirty="0"/>
              <a:t>16</a:t>
            </a:r>
            <a:r>
              <a:rPr lang="ko-KR" altLang="en-US" sz="1300" dirty="0"/>
              <a:t>일 아주경제신문 기사발췌</a:t>
            </a:r>
            <a:br>
              <a:rPr lang="en-US" altLang="ko-KR" sz="1300" dirty="0"/>
            </a:br>
            <a:br>
              <a:rPr lang="en-US" altLang="ko-KR" sz="1300" dirty="0"/>
            </a:br>
            <a:endParaRPr lang="ko-KR" altLang="en-US" sz="13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-108520" y="982514"/>
            <a:ext cx="6048672" cy="612501"/>
            <a:chOff x="2197446" y="1376132"/>
            <a:chExt cx="4320480" cy="511466"/>
          </a:xfrm>
        </p:grpSpPr>
        <p:sp>
          <p:nvSpPr>
            <p:cNvPr id="14" name="대각선 방향의 모서리가 둥근 사각형 13"/>
            <p:cNvSpPr/>
            <p:nvPr/>
          </p:nvSpPr>
          <p:spPr>
            <a:xfrm>
              <a:off x="2197446" y="1376132"/>
              <a:ext cx="4320480" cy="504056"/>
            </a:xfrm>
            <a:prstGeom prst="round2Diag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대각선 방향의 모서리가 둥근 사각형 16"/>
            <p:cNvSpPr/>
            <p:nvPr/>
          </p:nvSpPr>
          <p:spPr>
            <a:xfrm>
              <a:off x="2197446" y="1383542"/>
              <a:ext cx="4320480" cy="504056"/>
            </a:xfrm>
            <a:prstGeom prst="round2DiagRect">
              <a:avLst/>
            </a:prstGeom>
            <a:blipFill dpi="0" rotWithShape="1">
              <a:blip r:embed="rId2" cstate="print">
                <a:alphaModFix amt="9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33990" y="967291"/>
            <a:ext cx="6038210" cy="589501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고객지원</a:t>
            </a:r>
            <a:r>
              <a:rPr lang="en-US" altLang="ko-KR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- </a:t>
            </a:r>
            <a:r>
              <a:rPr lang="ko-KR" altLang="en-US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nzo" panose="02000000000000000000" pitchFamily="50" charset="0"/>
                <a:ea typeface="HY견고딕" pitchFamily="18" charset="-127"/>
              </a:rPr>
              <a:t>전국서비스망</a:t>
            </a:r>
          </a:p>
        </p:txBody>
      </p:sp>
      <p:sp>
        <p:nvSpPr>
          <p:cNvPr id="7" name="슬라이드 번호 개체 틀 13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8ABE8332-CD94-4AC7-BED5-677301D42B04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sp>
        <p:nvSpPr>
          <p:cNvPr id="8" name="모서리가 둥근 직사각형 7"/>
          <p:cNvSpPr/>
          <p:nvPr/>
        </p:nvSpPr>
        <p:spPr>
          <a:xfrm>
            <a:off x="3131840" y="1916832"/>
            <a:ext cx="2736304" cy="720080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+mj-ea"/>
                <a:ea typeface="+mj-ea"/>
              </a:rPr>
              <a:t>1811-7471</a:t>
            </a: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+mj-ea"/>
                <a:ea typeface="+mj-ea"/>
              </a:rPr>
              <a:t>고객지원센터</a:t>
            </a:r>
          </a:p>
        </p:txBody>
      </p:sp>
      <p:sp>
        <p:nvSpPr>
          <p:cNvPr id="9" name="모서리가 둥근 직사각형 8"/>
          <p:cNvSpPr/>
          <p:nvPr/>
        </p:nvSpPr>
        <p:spPr>
          <a:xfrm>
            <a:off x="2555776" y="3717032"/>
            <a:ext cx="1800200" cy="1296144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+mj-ea"/>
                <a:ea typeface="+mj-ea"/>
              </a:rPr>
              <a:t>중부지사</a:t>
            </a:r>
            <a:endParaRPr lang="en-US" altLang="ko-KR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endParaRPr lang="en-US" altLang="ko-KR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r>
              <a:rPr lang="ko-KR" altLang="en-US" sz="1600" dirty="0">
                <a:solidFill>
                  <a:schemeClr val="tx1"/>
                </a:solidFill>
                <a:latin typeface="+mj-ea"/>
                <a:ea typeface="+mj-ea"/>
              </a:rPr>
              <a:t>대전</a:t>
            </a:r>
            <a:endParaRPr lang="en-US" altLang="ko-KR" sz="16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r>
              <a:rPr lang="en-US" altLang="ko-KR" sz="1600" dirty="0">
                <a:solidFill>
                  <a:schemeClr val="tx1"/>
                </a:solidFill>
                <a:latin typeface="+mj-ea"/>
                <a:ea typeface="+mj-ea"/>
              </a:rPr>
              <a:t>042-719-1335</a:t>
            </a:r>
          </a:p>
          <a:p>
            <a:pPr algn="ctr"/>
            <a:endParaRPr lang="ko-KR" altLang="en-US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4644008" y="3717032"/>
            <a:ext cx="1800200" cy="1224136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+mj-ea"/>
                <a:ea typeface="+mj-ea"/>
              </a:rPr>
              <a:t>영남지사</a:t>
            </a:r>
            <a:endParaRPr lang="en-US" altLang="ko-KR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endParaRPr lang="en-US" altLang="ko-KR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r>
              <a:rPr lang="ko-KR" altLang="en-US" sz="1600" dirty="0">
                <a:solidFill>
                  <a:schemeClr val="tx1"/>
                </a:solidFill>
                <a:latin typeface="+mj-ea"/>
                <a:ea typeface="+mj-ea"/>
              </a:rPr>
              <a:t>부산</a:t>
            </a:r>
            <a:endParaRPr lang="en-US" altLang="ko-KR" sz="16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r>
              <a:rPr lang="en-US" altLang="ko-KR" sz="1600" dirty="0">
                <a:solidFill>
                  <a:schemeClr val="tx1"/>
                </a:solidFill>
                <a:latin typeface="+mj-ea"/>
                <a:ea typeface="+mj-ea"/>
              </a:rPr>
              <a:t>010-3579-8984</a:t>
            </a:r>
            <a:endParaRPr lang="ko-KR" altLang="en-US" sz="16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6732240" y="3717032"/>
            <a:ext cx="1800200" cy="1224136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+mj-ea"/>
                <a:ea typeface="+mj-ea"/>
              </a:rPr>
              <a:t>호남지사</a:t>
            </a:r>
            <a:endParaRPr lang="en-US" altLang="ko-KR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endParaRPr lang="en-US" altLang="ko-KR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r>
              <a:rPr lang="ko-KR" altLang="en-US" sz="1600" dirty="0">
                <a:solidFill>
                  <a:schemeClr val="tx1"/>
                </a:solidFill>
                <a:latin typeface="+mj-ea"/>
                <a:ea typeface="+mj-ea"/>
              </a:rPr>
              <a:t>전주</a:t>
            </a:r>
            <a:endParaRPr lang="en-US" altLang="ko-KR" sz="16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r>
              <a:rPr lang="en-US" altLang="ko-KR" sz="1600" dirty="0">
                <a:solidFill>
                  <a:schemeClr val="tx1"/>
                </a:solidFill>
                <a:latin typeface="+mj-ea"/>
                <a:ea typeface="+mj-ea"/>
              </a:rPr>
              <a:t>010-3678-4768</a:t>
            </a:r>
            <a:endParaRPr lang="ko-KR" altLang="en-US" sz="16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467544" y="3717032"/>
            <a:ext cx="1800200" cy="1296144"/>
          </a:xfrm>
          <a:prstGeom prst="roundRect">
            <a:avLst/>
          </a:prstGeom>
          <a:solidFill>
            <a:srgbClr val="FFFF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+mj-ea"/>
                <a:ea typeface="+mj-ea"/>
              </a:rPr>
              <a:t>서울</a:t>
            </a:r>
            <a:r>
              <a:rPr lang="en-US" altLang="ko-KR" dirty="0">
                <a:solidFill>
                  <a:schemeClr val="tx1"/>
                </a:solidFill>
                <a:latin typeface="+mj-ea"/>
                <a:ea typeface="+mj-ea"/>
              </a:rPr>
              <a:t>/</a:t>
            </a:r>
            <a:r>
              <a:rPr lang="ko-KR" altLang="en-US" dirty="0">
                <a:solidFill>
                  <a:schemeClr val="tx1"/>
                </a:solidFill>
                <a:latin typeface="+mj-ea"/>
                <a:ea typeface="+mj-ea"/>
              </a:rPr>
              <a:t>경인</a:t>
            </a:r>
            <a:endParaRPr lang="en-US" altLang="ko-KR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endParaRPr lang="en-US" altLang="ko-KR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r>
              <a:rPr lang="ko-KR" altLang="en-US" sz="1600" dirty="0">
                <a:solidFill>
                  <a:schemeClr val="tx1"/>
                </a:solidFill>
                <a:latin typeface="+mj-ea"/>
                <a:ea typeface="+mj-ea"/>
              </a:rPr>
              <a:t>서울</a:t>
            </a:r>
            <a:endParaRPr lang="en-US" altLang="ko-KR" sz="16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/>
            <a:r>
              <a:rPr lang="en-US" altLang="ko-KR" sz="1600" dirty="0">
                <a:solidFill>
                  <a:schemeClr val="tx1"/>
                </a:solidFill>
                <a:latin typeface="+mj-ea"/>
                <a:ea typeface="+mj-ea"/>
              </a:rPr>
              <a:t>1800-7844</a:t>
            </a:r>
          </a:p>
          <a:p>
            <a:pPr algn="ctr"/>
            <a:endParaRPr lang="ko-KR" altLang="en-US" sz="16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1331640" y="3140968"/>
            <a:ext cx="619268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>
            <a:off x="1331640" y="3140968"/>
            <a:ext cx="0" cy="50405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3419872" y="3140968"/>
            <a:ext cx="0" cy="50405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>
            <a:off x="5508104" y="3140968"/>
            <a:ext cx="0" cy="50405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>
            <a:off x="7524328" y="3140968"/>
            <a:ext cx="0" cy="50405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4499992" y="2636912"/>
            <a:ext cx="0" cy="50405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슬라이드 번호 개체 틀 13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8ABE8332-CD94-4AC7-BED5-677301D42B04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sp>
        <p:nvSpPr>
          <p:cNvPr id="11" name="대각선 방향의 모서리가 잘린 사각형 10"/>
          <p:cNvSpPr/>
          <p:nvPr/>
        </p:nvSpPr>
        <p:spPr>
          <a:xfrm>
            <a:off x="1115616" y="2780928"/>
            <a:ext cx="6552728" cy="1296144"/>
          </a:xfrm>
          <a:prstGeom prst="snip2Diag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15616" y="2852936"/>
            <a:ext cx="64821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 err="1">
                <a:solidFill>
                  <a:schemeClr val="bg1">
                    <a:lumMod val="9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알스윙</a:t>
            </a:r>
            <a:r>
              <a:rPr lang="ko-KR" altLang="en-US" sz="6600" b="1" dirty="0">
                <a:solidFill>
                  <a:schemeClr val="bg1">
                    <a:lumMod val="9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장비소개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-32" y="6500834"/>
            <a:ext cx="9144000" cy="71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251520" y="980728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/>
              <a:t>알스윙</a:t>
            </a:r>
            <a:r>
              <a:rPr lang="en-US" altLang="ko-KR" dirty="0"/>
              <a:t>-</a:t>
            </a:r>
            <a:r>
              <a:rPr lang="en-US" altLang="ko-KR" dirty="0" err="1"/>
              <a:t>Rswing</a:t>
            </a:r>
            <a:endParaRPr lang="ko-KR" altLang="en-US" dirty="0"/>
          </a:p>
        </p:txBody>
      </p:sp>
      <p:grpSp>
        <p:nvGrpSpPr>
          <p:cNvPr id="33" name="그룹 5"/>
          <p:cNvGrpSpPr/>
          <p:nvPr/>
        </p:nvGrpSpPr>
        <p:grpSpPr>
          <a:xfrm>
            <a:off x="0" y="764704"/>
            <a:ext cx="2267744" cy="648072"/>
            <a:chOff x="2197446" y="1376132"/>
            <a:chExt cx="4320480" cy="511466"/>
          </a:xfrm>
        </p:grpSpPr>
        <p:sp>
          <p:nvSpPr>
            <p:cNvPr id="36" name="대각선 방향의 모서리가 둥근 사각형 35"/>
            <p:cNvSpPr/>
            <p:nvPr/>
          </p:nvSpPr>
          <p:spPr>
            <a:xfrm>
              <a:off x="2197446" y="1376132"/>
              <a:ext cx="4320480" cy="504056"/>
            </a:xfrm>
            <a:prstGeom prst="round2Diag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대각선 방향의 모서리가 둥근 사각형 36"/>
            <p:cNvSpPr/>
            <p:nvPr/>
          </p:nvSpPr>
          <p:spPr>
            <a:xfrm>
              <a:off x="2197446" y="1383542"/>
              <a:ext cx="4320480" cy="504056"/>
            </a:xfrm>
            <a:prstGeom prst="round2DiagRect">
              <a:avLst/>
            </a:prstGeom>
            <a:blipFill dpi="0" rotWithShape="1">
              <a:blip r:embed="rId2" cstate="print">
                <a:alphaModFix amt="9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알스윙</a:t>
              </a:r>
              <a:r>
                <a:rPr lang="ko-KR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</a:t>
              </a:r>
              <a:r>
                <a:rPr lang="en-US" altLang="ko-KR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Rswing</a:t>
              </a:r>
              <a:endPara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9" name="직사각형 38"/>
          <p:cNvSpPr/>
          <p:nvPr/>
        </p:nvSpPr>
        <p:spPr>
          <a:xfrm>
            <a:off x="539552" y="1844824"/>
            <a:ext cx="792961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ko-KR" altLang="en-US" sz="1400" b="1" dirty="0"/>
              <a:t>센서</a:t>
            </a:r>
            <a:endParaRPr lang="en-US" altLang="ko-KR" sz="1400" b="1" dirty="0"/>
          </a:p>
          <a:p>
            <a:pPr marL="342900" indent="-342900"/>
            <a:r>
              <a:rPr lang="en-US" altLang="ko-KR" sz="1400" dirty="0"/>
              <a:t>    </a:t>
            </a:r>
            <a:r>
              <a:rPr lang="ko-KR" altLang="en-US" sz="1400" dirty="0"/>
              <a:t>가</a:t>
            </a:r>
            <a:r>
              <a:rPr lang="en-US" altLang="ko-KR" sz="1400" dirty="0"/>
              <a:t>. </a:t>
            </a:r>
            <a:r>
              <a:rPr lang="ko-KR" altLang="en-US" sz="1400" dirty="0"/>
              <a:t>스크린골프용 초고속카메라 생산을 경험으로 한 정확한 </a:t>
            </a:r>
            <a:r>
              <a:rPr lang="ko-KR" altLang="en-US" sz="1400" dirty="0" err="1"/>
              <a:t>비젼센서</a:t>
            </a:r>
            <a:r>
              <a:rPr lang="ko-KR" altLang="en-US" sz="1400" dirty="0"/>
              <a:t> 개발과 적용</a:t>
            </a:r>
            <a:endParaRPr lang="en-US" altLang="ko-KR" sz="1400" dirty="0"/>
          </a:p>
          <a:p>
            <a:pPr marL="342900" indent="-342900"/>
            <a:r>
              <a:rPr lang="en-US" altLang="ko-KR" sz="1400" dirty="0"/>
              <a:t>    </a:t>
            </a:r>
            <a:r>
              <a:rPr lang="ko-KR" altLang="en-US" sz="1400" dirty="0"/>
              <a:t>나</a:t>
            </a:r>
            <a:r>
              <a:rPr lang="en-US" altLang="ko-KR" sz="1400" dirty="0"/>
              <a:t>. </a:t>
            </a:r>
            <a:r>
              <a:rPr lang="ko-KR" altLang="en-US" sz="1400" dirty="0"/>
              <a:t>다양한 카메라센서 보유</a:t>
            </a:r>
            <a:r>
              <a:rPr lang="en-US" altLang="ko-KR" sz="1400" dirty="0"/>
              <a:t>(1CAM </a:t>
            </a:r>
            <a:r>
              <a:rPr lang="ko-KR" altLang="en-US" sz="1400" dirty="0"/>
              <a:t>또는</a:t>
            </a:r>
            <a:r>
              <a:rPr lang="en-US" altLang="ko-KR" sz="1400" dirty="0"/>
              <a:t> BAR TYPE)</a:t>
            </a:r>
          </a:p>
          <a:p>
            <a:pPr marL="342900" indent="-342900"/>
            <a:r>
              <a:rPr lang="en-US" altLang="ko-KR" sz="1400" dirty="0"/>
              <a:t>    </a:t>
            </a:r>
            <a:r>
              <a:rPr lang="ko-KR" altLang="en-US" sz="1400" dirty="0"/>
              <a:t>다</a:t>
            </a:r>
            <a:r>
              <a:rPr lang="en-US" altLang="ko-KR" sz="1400" dirty="0"/>
              <a:t>. </a:t>
            </a:r>
            <a:r>
              <a:rPr lang="ko-KR" altLang="en-US" sz="1400" dirty="0"/>
              <a:t>자체 생산된 센서이기에 센서 </a:t>
            </a:r>
            <a:r>
              <a:rPr lang="ko-KR" altLang="en-US" sz="1400" dirty="0" err="1"/>
              <a:t>업그레이드시</a:t>
            </a:r>
            <a:r>
              <a:rPr lang="ko-KR" altLang="en-US" sz="1400" dirty="0"/>
              <a:t> 최소 비용발생</a:t>
            </a:r>
            <a:endParaRPr lang="en-US" altLang="ko-KR" sz="1400" dirty="0"/>
          </a:p>
          <a:p>
            <a:pPr marL="342900" indent="-342900"/>
            <a:endParaRPr lang="en-US" altLang="ko-KR" sz="1400" dirty="0"/>
          </a:p>
          <a:p>
            <a:pPr marL="342900" indent="-342900">
              <a:buAutoNum type="arabicPeriod" startAt="2"/>
            </a:pPr>
            <a:r>
              <a:rPr lang="ko-KR" altLang="en-US" sz="1400" b="1" dirty="0"/>
              <a:t>프로그램</a:t>
            </a:r>
            <a:endParaRPr lang="en-US" altLang="ko-KR" sz="1400" b="1" dirty="0"/>
          </a:p>
          <a:p>
            <a:pPr marL="342900" indent="-342900"/>
            <a:r>
              <a:rPr lang="en-US" altLang="ko-KR" sz="1400" dirty="0"/>
              <a:t>     </a:t>
            </a:r>
            <a:r>
              <a:rPr lang="ko-KR" altLang="en-US" sz="1400" dirty="0"/>
              <a:t>가</a:t>
            </a:r>
            <a:r>
              <a:rPr lang="en-US" altLang="ko-KR" sz="1400" dirty="0"/>
              <a:t>. 1920*1200 </a:t>
            </a:r>
            <a:r>
              <a:rPr lang="ko-KR" altLang="en-US" sz="1400" dirty="0" err="1"/>
              <a:t>레드골프</a:t>
            </a:r>
            <a:r>
              <a:rPr lang="ko-KR" altLang="en-US" sz="1400" dirty="0"/>
              <a:t> </a:t>
            </a:r>
            <a:r>
              <a:rPr lang="ko-KR" altLang="en-US" sz="1400" dirty="0" err="1"/>
              <a:t>룸형과</a:t>
            </a:r>
            <a:r>
              <a:rPr lang="ko-KR" altLang="en-US" sz="1400" dirty="0"/>
              <a:t> 동일한 고화질의 그래픽제공</a:t>
            </a:r>
            <a:endParaRPr lang="en-US" altLang="ko-KR" sz="1400" dirty="0"/>
          </a:p>
          <a:p>
            <a:pPr marL="342900" indent="-342900"/>
            <a:r>
              <a:rPr lang="en-US" altLang="ko-KR" sz="1400" dirty="0"/>
              <a:t>     </a:t>
            </a:r>
            <a:r>
              <a:rPr lang="ko-KR" altLang="en-US" sz="1400" dirty="0"/>
              <a:t>나</a:t>
            </a:r>
            <a:r>
              <a:rPr lang="en-US" altLang="ko-KR" sz="1400" dirty="0"/>
              <a:t>. </a:t>
            </a:r>
            <a:r>
              <a:rPr lang="ko-KR" altLang="en-US" sz="1400" dirty="0" err="1"/>
              <a:t>필요시</a:t>
            </a:r>
            <a:r>
              <a:rPr lang="ko-KR" altLang="en-US" sz="1400" dirty="0"/>
              <a:t> 지속적인 프로그램 업그레이드지원</a:t>
            </a:r>
            <a:endParaRPr lang="en-US" altLang="ko-KR" sz="1400" dirty="0"/>
          </a:p>
          <a:p>
            <a:pPr marL="342900" indent="-342900"/>
            <a:r>
              <a:rPr lang="en-US" altLang="ko-KR" sz="1400" dirty="0"/>
              <a:t>     </a:t>
            </a:r>
            <a:r>
              <a:rPr lang="ko-KR" altLang="en-US" sz="1400" dirty="0"/>
              <a:t>다</a:t>
            </a:r>
            <a:r>
              <a:rPr lang="en-US" altLang="ko-KR" sz="1400" dirty="0"/>
              <a:t>. </a:t>
            </a:r>
            <a:r>
              <a:rPr lang="ko-KR" altLang="en-US" sz="1400" dirty="0"/>
              <a:t>자체 제작된 프로그램이기 때문에 업그레이드 유지보수가 용이함</a:t>
            </a:r>
            <a:endParaRPr lang="en-US" altLang="ko-KR" sz="1400" dirty="0"/>
          </a:p>
          <a:p>
            <a:pPr marL="342900" indent="-342900"/>
            <a:r>
              <a:rPr lang="en-US" altLang="ko-KR" sz="1400" dirty="0"/>
              <a:t>     </a:t>
            </a:r>
            <a:r>
              <a:rPr lang="ko-KR" altLang="en-US" sz="1400" dirty="0"/>
              <a:t>라</a:t>
            </a:r>
            <a:r>
              <a:rPr lang="en-US" altLang="ko-KR" sz="1400" dirty="0"/>
              <a:t>. </a:t>
            </a:r>
            <a:r>
              <a:rPr lang="ko-KR" altLang="en-US" sz="1400" dirty="0"/>
              <a:t>고객의 </a:t>
            </a:r>
            <a:r>
              <a:rPr lang="ko-KR" altLang="en-US" sz="1400" dirty="0" err="1"/>
              <a:t>요청시</a:t>
            </a:r>
            <a:r>
              <a:rPr lang="ko-KR" altLang="en-US" sz="1400" dirty="0"/>
              <a:t> 프로그램 변경도 가능 </a:t>
            </a:r>
            <a:endParaRPr lang="en-US" altLang="ko-KR" sz="1400" dirty="0"/>
          </a:p>
          <a:p>
            <a:pPr marL="342900" indent="-342900"/>
            <a:r>
              <a:rPr lang="en-US" altLang="ko-KR" sz="1400" b="1" dirty="0"/>
              <a:t>     </a:t>
            </a:r>
          </a:p>
          <a:p>
            <a:pPr marL="342900" indent="-342900">
              <a:buAutoNum type="arabicPeriod" startAt="3"/>
            </a:pPr>
            <a:r>
              <a:rPr lang="ko-KR" altLang="en-US" sz="1400" b="1" dirty="0"/>
              <a:t>고객지원</a:t>
            </a:r>
            <a:endParaRPr lang="en-US" altLang="ko-KR" sz="1400" b="1" dirty="0"/>
          </a:p>
          <a:p>
            <a:pPr marL="342900" indent="-342900"/>
            <a:r>
              <a:rPr lang="en-US" altLang="ko-KR" sz="1400" dirty="0"/>
              <a:t>      </a:t>
            </a:r>
            <a:r>
              <a:rPr lang="ko-KR" altLang="en-US" sz="1400" dirty="0"/>
              <a:t>가</a:t>
            </a:r>
            <a:r>
              <a:rPr lang="en-US" altLang="ko-KR" sz="1400" dirty="0"/>
              <a:t>. </a:t>
            </a:r>
            <a:r>
              <a:rPr lang="ko-KR" altLang="en-US" sz="1400" dirty="0"/>
              <a:t>서울</a:t>
            </a:r>
            <a:r>
              <a:rPr lang="en-US" altLang="ko-KR" sz="1400" dirty="0"/>
              <a:t>,</a:t>
            </a:r>
            <a:r>
              <a:rPr lang="ko-KR" altLang="en-US" sz="1400" dirty="0"/>
              <a:t>대전</a:t>
            </a:r>
            <a:r>
              <a:rPr lang="en-US" altLang="ko-KR" sz="1400" dirty="0"/>
              <a:t>,</a:t>
            </a:r>
            <a:r>
              <a:rPr lang="ko-KR" altLang="en-US" sz="1400" dirty="0"/>
              <a:t>부산의 서비스망 구축</a:t>
            </a:r>
            <a:endParaRPr lang="en-US" altLang="ko-KR" sz="1400" dirty="0"/>
          </a:p>
          <a:p>
            <a:pPr marL="342900" indent="-342900"/>
            <a:r>
              <a:rPr lang="en-US" altLang="ko-KR" sz="1400" dirty="0"/>
              <a:t>      </a:t>
            </a:r>
            <a:r>
              <a:rPr lang="ko-KR" altLang="en-US" sz="1400" dirty="0"/>
              <a:t>나</a:t>
            </a:r>
            <a:r>
              <a:rPr lang="en-US" altLang="ko-KR" sz="1400" dirty="0"/>
              <a:t>. </a:t>
            </a:r>
            <a:r>
              <a:rPr lang="ko-KR" altLang="en-US" sz="1400" dirty="0"/>
              <a:t>원격프로그램관리가 가능</a:t>
            </a:r>
            <a:endParaRPr lang="en-US" altLang="ko-KR" sz="1400" dirty="0"/>
          </a:p>
          <a:p>
            <a:pPr marL="342900" indent="-342900"/>
            <a:r>
              <a:rPr lang="en-US" altLang="ko-KR" sz="1400" dirty="0"/>
              <a:t>      </a:t>
            </a:r>
            <a:r>
              <a:rPr lang="ko-KR" altLang="en-US" sz="1400" dirty="0"/>
              <a:t>다</a:t>
            </a:r>
            <a:r>
              <a:rPr lang="en-US" altLang="ko-KR" sz="1400" dirty="0"/>
              <a:t>. </a:t>
            </a:r>
            <a:r>
              <a:rPr lang="ko-KR" altLang="en-US" sz="1400" dirty="0"/>
              <a:t>서비스 </a:t>
            </a:r>
            <a:r>
              <a:rPr lang="ko-KR" altLang="en-US" sz="1400" dirty="0" err="1"/>
              <a:t>접수시</a:t>
            </a:r>
            <a:r>
              <a:rPr lang="ko-KR" altLang="en-US" sz="1400" dirty="0"/>
              <a:t> 근무시간기준 </a:t>
            </a:r>
            <a:r>
              <a:rPr lang="en-US" altLang="ko-KR" sz="1400" dirty="0"/>
              <a:t>24</a:t>
            </a:r>
            <a:r>
              <a:rPr lang="ko-KR" altLang="en-US" sz="1400" dirty="0"/>
              <a:t>시간 </a:t>
            </a:r>
            <a:r>
              <a:rPr lang="ko-KR" altLang="en-US" sz="1400" dirty="0" err="1"/>
              <a:t>이내처리</a:t>
            </a:r>
            <a:endParaRPr lang="en-US" altLang="ko-KR" sz="1400" dirty="0"/>
          </a:p>
          <a:p>
            <a:pPr marL="342900" indent="-342900"/>
            <a:endParaRPr lang="en-US" altLang="ko-KR" sz="1400" dirty="0"/>
          </a:p>
          <a:p>
            <a:pPr marL="342900" indent="-342900">
              <a:buAutoNum type="arabicPeriod" startAt="4"/>
            </a:pPr>
            <a:r>
              <a:rPr lang="ko-KR" altLang="en-US" sz="1400" b="1" dirty="0"/>
              <a:t>상생</a:t>
            </a:r>
            <a:endParaRPr lang="en-US" altLang="ko-KR" sz="1400" b="1" dirty="0"/>
          </a:p>
          <a:p>
            <a:pPr marL="342900" indent="-342900"/>
            <a:r>
              <a:rPr lang="en-US" altLang="ko-KR" sz="1400" dirty="0"/>
              <a:t>       </a:t>
            </a:r>
            <a:r>
              <a:rPr lang="ko-KR" altLang="en-US" sz="1400" dirty="0"/>
              <a:t>가</a:t>
            </a:r>
            <a:r>
              <a:rPr lang="en-US" altLang="ko-KR" sz="1400" dirty="0"/>
              <a:t>. </a:t>
            </a:r>
            <a:r>
              <a:rPr lang="ko-KR" altLang="en-US" sz="1400" dirty="0"/>
              <a:t>골프연습장비를 운영하는 점주와 </a:t>
            </a:r>
            <a:r>
              <a:rPr lang="ko-KR" altLang="en-US" sz="1400" dirty="0" err="1"/>
              <a:t>레드골프의</a:t>
            </a:r>
            <a:r>
              <a:rPr lang="ko-KR" altLang="en-US" sz="1400" dirty="0"/>
              <a:t> 상생방안 검토</a:t>
            </a:r>
          </a:p>
        </p:txBody>
      </p:sp>
      <p:sp>
        <p:nvSpPr>
          <p:cNvPr id="40" name="슬라이드 번호 개체 틀 13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8ABE8332-CD94-4AC7-BED5-677301D42B04}" type="slidenum">
              <a:rPr lang="ko-KR" altLang="en-US" smtClean="0"/>
              <a:pPr/>
              <a:t>5</a:t>
            </a:fld>
            <a:endParaRPr lang="ko-KR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-32" y="6500834"/>
            <a:ext cx="9144000" cy="71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251520" y="980728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/>
              <a:t>알스윙</a:t>
            </a:r>
            <a:r>
              <a:rPr lang="en-US" altLang="ko-KR" dirty="0"/>
              <a:t>-</a:t>
            </a:r>
            <a:r>
              <a:rPr lang="en-US" altLang="ko-KR" dirty="0" err="1"/>
              <a:t>Rswing</a:t>
            </a:r>
            <a:endParaRPr lang="ko-KR" altLang="en-US" dirty="0"/>
          </a:p>
        </p:txBody>
      </p:sp>
      <p:grpSp>
        <p:nvGrpSpPr>
          <p:cNvPr id="2" name="그룹 5"/>
          <p:cNvGrpSpPr/>
          <p:nvPr/>
        </p:nvGrpSpPr>
        <p:grpSpPr>
          <a:xfrm>
            <a:off x="0" y="764704"/>
            <a:ext cx="3449196" cy="648072"/>
            <a:chOff x="2197446" y="1376132"/>
            <a:chExt cx="4320480" cy="511466"/>
          </a:xfrm>
        </p:grpSpPr>
        <p:sp>
          <p:nvSpPr>
            <p:cNvPr id="36" name="대각선 방향의 모서리가 둥근 사각형 35"/>
            <p:cNvSpPr/>
            <p:nvPr/>
          </p:nvSpPr>
          <p:spPr>
            <a:xfrm>
              <a:off x="2197446" y="1376132"/>
              <a:ext cx="4320480" cy="504056"/>
            </a:xfrm>
            <a:prstGeom prst="round2Diag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대각선 방향의 모서리가 둥근 사각형 36"/>
            <p:cNvSpPr/>
            <p:nvPr/>
          </p:nvSpPr>
          <p:spPr>
            <a:xfrm>
              <a:off x="2197446" y="1383542"/>
              <a:ext cx="4320480" cy="504056"/>
            </a:xfrm>
            <a:prstGeom prst="round2DiagRect">
              <a:avLst/>
            </a:prstGeom>
            <a:blipFill dpi="0" rotWithShape="1">
              <a:blip r:embed="rId2" cstate="print">
                <a:alphaModFix amt="9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알스윙</a:t>
              </a:r>
              <a:r>
                <a:rPr lang="ko-KR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-장비구성 </a:t>
              </a:r>
              <a:r>
                <a:rPr lang="en-US" altLang="ko-KR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[ RVC 1000 ]</a:t>
              </a:r>
              <a:endPara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" name="그림 9" descr="2번프로젝터ez 57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3868458"/>
            <a:ext cx="1857388" cy="928694"/>
          </a:xfrm>
          <a:prstGeom prst="rect">
            <a:avLst/>
          </a:prstGeom>
        </p:spPr>
      </p:pic>
      <p:pic>
        <p:nvPicPr>
          <p:cNvPr id="12" name="그림 11" descr="씨티앤지키패드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2204864"/>
            <a:ext cx="1857388" cy="427690"/>
          </a:xfrm>
          <a:prstGeom prst="rect">
            <a:avLst/>
          </a:prstGeom>
        </p:spPr>
      </p:pic>
      <p:pic>
        <p:nvPicPr>
          <p:cNvPr id="13" name="Picture 2" descr="C:\Users\y\Desktop\레드스윙분석기\1CAM사진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1772816"/>
            <a:ext cx="1163993" cy="576064"/>
          </a:xfrm>
          <a:prstGeom prst="rect">
            <a:avLst/>
          </a:prstGeom>
          <a:noFill/>
        </p:spPr>
      </p:pic>
      <p:pic>
        <p:nvPicPr>
          <p:cNvPr id="14" name="그림 13" descr="정원티업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72466" y="2492896"/>
            <a:ext cx="3155918" cy="1224136"/>
          </a:xfrm>
          <a:prstGeom prst="rect">
            <a:avLst/>
          </a:prstGeom>
        </p:spPr>
      </p:pic>
      <p:pic>
        <p:nvPicPr>
          <p:cNvPr id="15" name="그림 14" descr="키오스크시안1101-수정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5576" y="2060848"/>
            <a:ext cx="1368152" cy="2139929"/>
          </a:xfrm>
          <a:prstGeom prst="rect">
            <a:avLst/>
          </a:prstGeom>
          <a:scene3d>
            <a:camera prst="orthographicFront">
              <a:rot lat="0" lon="21593999" rev="0"/>
            </a:camera>
            <a:lightRig rig="threePt" dir="t"/>
          </a:scene3d>
        </p:spPr>
      </p:pic>
      <p:sp>
        <p:nvSpPr>
          <p:cNvPr id="16" name="TextBox 15"/>
          <p:cNvSpPr txBox="1"/>
          <p:nvPr/>
        </p:nvSpPr>
        <p:spPr>
          <a:xfrm>
            <a:off x="1428543" y="4846405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[</a:t>
            </a:r>
            <a:r>
              <a:rPr lang="ko-KR" altLang="en-US" dirty="0"/>
              <a:t>기본제품</a:t>
            </a:r>
            <a:r>
              <a:rPr lang="en-US" altLang="ko-KR" dirty="0"/>
              <a:t>]</a:t>
            </a:r>
            <a:endParaRPr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04750" y="4846405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[</a:t>
            </a:r>
            <a:r>
              <a:rPr lang="ko-KR" altLang="en-US" dirty="0"/>
              <a:t>옵션제품</a:t>
            </a:r>
            <a:r>
              <a:rPr lang="en-US" altLang="ko-KR" dirty="0"/>
              <a:t>]</a:t>
            </a:r>
            <a:endParaRPr lang="ko-KR" altLang="en-US" dirty="0"/>
          </a:p>
        </p:txBody>
      </p:sp>
      <p:sp>
        <p:nvSpPr>
          <p:cNvPr id="18" name="슬라이드 번호 개체 틀 13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8ABE8332-CD94-4AC7-BED5-677301D42B04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pic>
        <p:nvPicPr>
          <p:cNvPr id="1026" name="Picture 2" descr="C:\Users\youn\AppData\Local\Microsoft\Windows\Temporary Internet Files\Content.IE5\E42DD7N7\Golf[1]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3768" y="3459953"/>
            <a:ext cx="130528" cy="113063"/>
          </a:xfrm>
          <a:prstGeom prst="rect">
            <a:avLst/>
          </a:prstGeom>
          <a:noFill/>
        </p:spPr>
      </p:pic>
      <p:pic>
        <p:nvPicPr>
          <p:cNvPr id="1028" name="Picture 4" descr="C:\Users\youn\AppData\Local\Microsoft\Windows\Temporary Internet Files\Content.IE5\28I9ESTZ\lightning-bolt-145473_960_720[1]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3722884">
            <a:off x="2268256" y="1683204"/>
            <a:ext cx="442211" cy="1245332"/>
          </a:xfrm>
          <a:prstGeom prst="rect">
            <a:avLst/>
          </a:prstGeom>
          <a:noFill/>
        </p:spPr>
      </p:pic>
      <p:pic>
        <p:nvPicPr>
          <p:cNvPr id="19" name="Picture 2" descr="C:\Users\youn\AppData\Local\Microsoft\Windows\Temporary Internet Files\Content.IE5\E42DD7N7\Golf[1]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71800" y="3509393"/>
            <a:ext cx="194152" cy="168174"/>
          </a:xfrm>
          <a:prstGeom prst="rect">
            <a:avLst/>
          </a:prstGeom>
          <a:noFill/>
        </p:spPr>
      </p:pic>
      <p:pic>
        <p:nvPicPr>
          <p:cNvPr id="20" name="Picture 2" descr="C:\Users\youn\AppData\Local\Microsoft\Windows\Temporary Internet Files\Content.IE5\E42DD7N7\Golf[1]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59832" y="3717032"/>
            <a:ext cx="249392" cy="216023"/>
          </a:xfrm>
          <a:prstGeom prst="rect">
            <a:avLst/>
          </a:prstGeom>
          <a:noFill/>
        </p:spPr>
      </p:pic>
      <p:pic>
        <p:nvPicPr>
          <p:cNvPr id="21" name="Picture 2" descr="C:\Users\youn\AppData\Local\Microsoft\Windows\Temporary Internet Files\Content.IE5\E42DD7N7\Golf[1]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03373" y="4077073"/>
            <a:ext cx="332523" cy="288031"/>
          </a:xfrm>
          <a:prstGeom prst="rect">
            <a:avLst/>
          </a:prstGeom>
          <a:noFill/>
        </p:spPr>
      </p:pic>
      <p:pic>
        <p:nvPicPr>
          <p:cNvPr id="22" name="Picture 2" descr="C:\Users\youn\AppData\Local\Microsoft\Windows\Temporary Internet Files\Content.IE5\E42DD7N7\Golf[1]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67744" y="3501008"/>
            <a:ext cx="72008" cy="62373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611560" y="4149080"/>
            <a:ext cx="2837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rabicPeriod"/>
            </a:pPr>
            <a:r>
              <a:rPr lang="ko-KR" altLang="en-US" sz="1200" dirty="0" err="1"/>
              <a:t>알스윙</a:t>
            </a:r>
            <a:r>
              <a:rPr lang="ko-KR" altLang="en-US" sz="1200" dirty="0"/>
              <a:t> 전용 </a:t>
            </a:r>
            <a:r>
              <a:rPr lang="ko-KR" altLang="en-US" sz="1200" dirty="0" err="1"/>
              <a:t>키오스크</a:t>
            </a:r>
            <a:endParaRPr lang="en-US" altLang="ko-KR" sz="1200" dirty="0"/>
          </a:p>
          <a:p>
            <a:pPr marL="228600" indent="-228600"/>
            <a:r>
              <a:rPr lang="en-US" altLang="ko-KR" sz="1200" dirty="0"/>
              <a:t>(22</a:t>
            </a:r>
            <a:r>
              <a:rPr lang="ko-KR" altLang="en-US" sz="1200" dirty="0"/>
              <a:t>인치모니터 타입</a:t>
            </a:r>
            <a:r>
              <a:rPr lang="en-US" altLang="ko-KR" sz="1200" dirty="0"/>
              <a:t>,</a:t>
            </a:r>
            <a:r>
              <a:rPr lang="ko-KR" altLang="en-US" sz="1200" dirty="0"/>
              <a:t>전용컴퓨터 내장</a:t>
            </a:r>
            <a:r>
              <a:rPr lang="en-US" altLang="ko-KR" sz="1200" dirty="0"/>
              <a:t>)</a:t>
            </a:r>
            <a:endParaRPr lang="ko-KR" alt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2987824" y="2348880"/>
            <a:ext cx="1487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2. </a:t>
            </a:r>
            <a:r>
              <a:rPr lang="ko-KR" altLang="en-US" sz="1200" dirty="0"/>
              <a:t>카메라센서</a:t>
            </a:r>
            <a:endParaRPr lang="en-US" altLang="ko-KR" sz="1200" dirty="0"/>
          </a:p>
          <a:p>
            <a:r>
              <a:rPr lang="en-US" altLang="ko-KR" sz="1200" dirty="0"/>
              <a:t> ( </a:t>
            </a:r>
            <a:r>
              <a:rPr lang="ko-KR" altLang="en-US" sz="1200" dirty="0"/>
              <a:t>적외선조명 타입</a:t>
            </a:r>
            <a:r>
              <a:rPr lang="en-US" altLang="ko-KR" sz="1200" dirty="0"/>
              <a:t>)</a:t>
            </a:r>
            <a:endParaRPr lang="ko-KR" alt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7557239" y="2647945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3. </a:t>
            </a:r>
            <a:r>
              <a:rPr lang="ko-KR" altLang="en-US" sz="1200" dirty="0" err="1"/>
              <a:t>키패드</a:t>
            </a:r>
            <a:endParaRPr lang="en-US" altLang="ko-KR" sz="1200" dirty="0"/>
          </a:p>
          <a:p>
            <a:r>
              <a:rPr lang="en-US" altLang="ko-KR" sz="1200" dirty="0"/>
              <a:t> (6</a:t>
            </a:r>
            <a:r>
              <a:rPr lang="ko-KR" altLang="en-US" sz="1200" dirty="0"/>
              <a:t>구 </a:t>
            </a:r>
            <a:r>
              <a:rPr lang="ko-KR" altLang="en-US" sz="1200" dirty="0" err="1"/>
              <a:t>버튼식</a:t>
            </a:r>
            <a:r>
              <a:rPr lang="en-US" altLang="ko-KR" sz="1200" dirty="0"/>
              <a:t>)</a:t>
            </a:r>
            <a:endParaRPr lang="ko-KR" alt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7578587" y="3656057"/>
            <a:ext cx="1119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4. </a:t>
            </a:r>
            <a:r>
              <a:rPr lang="ko-KR" altLang="en-US" sz="1200" dirty="0" err="1"/>
              <a:t>오토티업기</a:t>
            </a:r>
            <a:endParaRPr lang="en-US" altLang="ko-KR" sz="1200" dirty="0"/>
          </a:p>
          <a:p>
            <a:r>
              <a:rPr lang="en-US" altLang="ko-KR" sz="1200" dirty="0"/>
              <a:t> (</a:t>
            </a:r>
            <a:r>
              <a:rPr lang="ko-KR" altLang="en-US" sz="1200" dirty="0" err="1"/>
              <a:t>정원이앤지</a:t>
            </a:r>
            <a:r>
              <a:rPr lang="en-US" altLang="ko-KR" sz="1200" dirty="0"/>
              <a:t>)</a:t>
            </a:r>
            <a:endParaRPr lang="ko-KR" alt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7596336" y="4520153"/>
            <a:ext cx="1234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5. </a:t>
            </a:r>
            <a:r>
              <a:rPr lang="ko-KR" altLang="en-US" sz="1200" dirty="0" err="1"/>
              <a:t>프로젝터</a:t>
            </a:r>
            <a:endParaRPr lang="en-US" altLang="ko-KR" sz="1200" dirty="0"/>
          </a:p>
          <a:p>
            <a:r>
              <a:rPr lang="ko-KR" altLang="en-US" sz="1200" dirty="0"/>
              <a:t> </a:t>
            </a:r>
            <a:r>
              <a:rPr lang="en-US" altLang="ko-KR" sz="1200" dirty="0"/>
              <a:t>(</a:t>
            </a:r>
            <a:r>
              <a:rPr lang="ko-KR" altLang="en-US" sz="1200" dirty="0" err="1"/>
              <a:t>앱손</a:t>
            </a:r>
            <a:r>
              <a:rPr lang="ko-KR" altLang="en-US" sz="1200" dirty="0"/>
              <a:t> </a:t>
            </a:r>
            <a:r>
              <a:rPr lang="en-US" altLang="ko-KR" sz="1200" dirty="0"/>
              <a:t>EB-U05)</a:t>
            </a:r>
            <a:endParaRPr lang="ko-KR" altLang="en-US" sz="1200" dirty="0"/>
          </a:p>
        </p:txBody>
      </p:sp>
      <p:cxnSp>
        <p:nvCxnSpPr>
          <p:cNvPr id="41" name="직선 연결선 40"/>
          <p:cNvCxnSpPr/>
          <p:nvPr/>
        </p:nvCxnSpPr>
        <p:spPr>
          <a:xfrm>
            <a:off x="4644008" y="2420888"/>
            <a:ext cx="0" cy="252028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3A9C390-F3AD-472B-9104-BF801EE7B71B}"/>
              </a:ext>
            </a:extLst>
          </p:cNvPr>
          <p:cNvSpPr txBox="1"/>
          <p:nvPr/>
        </p:nvSpPr>
        <p:spPr>
          <a:xfrm>
            <a:off x="535539" y="5204224"/>
            <a:ext cx="34644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※</a:t>
            </a:r>
            <a:r>
              <a:rPr lang="ko-KR" altLang="en-US" dirty="0"/>
              <a:t>특징</a:t>
            </a:r>
            <a:endParaRPr lang="en-US" altLang="ko-KR" dirty="0"/>
          </a:p>
          <a:p>
            <a:pPr marL="285750" indent="-285750">
              <a:buFontTx/>
              <a:buChar char="-"/>
            </a:pPr>
            <a:r>
              <a:rPr lang="en-US" altLang="ko-KR" sz="1400" dirty="0"/>
              <a:t>1CAM</a:t>
            </a:r>
            <a:r>
              <a:rPr lang="ko-KR" altLang="en-US" sz="1400" dirty="0"/>
              <a:t>방식 </a:t>
            </a:r>
            <a:r>
              <a:rPr lang="ko-KR" altLang="en-US" sz="1400" dirty="0" err="1"/>
              <a:t>타석용</a:t>
            </a:r>
            <a:r>
              <a:rPr lang="ko-KR" altLang="en-US" sz="1400" dirty="0"/>
              <a:t> 보급제품</a:t>
            </a:r>
            <a:endParaRPr lang="en-US" altLang="ko-KR" sz="1400" dirty="0"/>
          </a:p>
          <a:p>
            <a:pPr marL="285750" indent="-285750">
              <a:buFontTx/>
              <a:buChar char="-"/>
            </a:pPr>
            <a:r>
              <a:rPr lang="ko-KR" altLang="en-US" sz="1400" dirty="0"/>
              <a:t>스윙분석</a:t>
            </a:r>
            <a:r>
              <a:rPr lang="en-US" altLang="ko-KR" sz="1400" dirty="0"/>
              <a:t>,</a:t>
            </a:r>
            <a:r>
              <a:rPr lang="ko-KR" altLang="en-US" sz="1400" dirty="0"/>
              <a:t>골프게임</a:t>
            </a:r>
            <a:r>
              <a:rPr lang="en-US" altLang="ko-KR" sz="1400" dirty="0"/>
              <a:t>,</a:t>
            </a:r>
            <a:r>
              <a:rPr lang="ko-KR" altLang="en-US" sz="1400" dirty="0"/>
              <a:t>스마트폰</a:t>
            </a:r>
            <a:r>
              <a:rPr lang="en-US" altLang="ko-KR" sz="1400" dirty="0"/>
              <a:t>APP </a:t>
            </a:r>
            <a:r>
              <a:rPr lang="ko-KR" altLang="en-US" sz="1400" dirty="0"/>
              <a:t>사용</a:t>
            </a:r>
            <a:endParaRPr lang="en-US" altLang="ko-KR" sz="1400" dirty="0"/>
          </a:p>
          <a:p>
            <a:pPr marL="285750" indent="-285750">
              <a:buFontTx/>
              <a:buChar char="-"/>
            </a:pPr>
            <a:r>
              <a:rPr lang="ko-KR" altLang="en-US" sz="1400" dirty="0"/>
              <a:t>온</a:t>
            </a:r>
            <a:r>
              <a:rPr lang="en-US" altLang="ko-KR" sz="1400" dirty="0"/>
              <a:t>/</a:t>
            </a:r>
            <a:r>
              <a:rPr lang="ko-KR" altLang="en-US" sz="1400" dirty="0"/>
              <a:t>오프라인 </a:t>
            </a:r>
            <a:r>
              <a:rPr lang="ko-KR" altLang="en-US" sz="1400" dirty="0" err="1"/>
              <a:t>연습기</a:t>
            </a:r>
            <a:endParaRPr lang="en-US" altLang="ko-KR" sz="1400" dirty="0"/>
          </a:p>
          <a:p>
            <a:pPr marL="285750" indent="-285750">
              <a:buFontTx/>
              <a:buChar char="-"/>
            </a:pPr>
            <a:endParaRPr lang="en-US" altLang="ko-KR" dirty="0"/>
          </a:p>
          <a:p>
            <a:pPr marL="285750" indent="-285750">
              <a:buFontTx/>
              <a:buChar char="-"/>
            </a:pPr>
            <a:endParaRPr lang="ko-KR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-32" y="6500834"/>
            <a:ext cx="9144000" cy="71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251520" y="980728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/>
              <a:t>알스윙</a:t>
            </a:r>
            <a:r>
              <a:rPr lang="en-US" altLang="ko-KR" dirty="0"/>
              <a:t>-</a:t>
            </a:r>
            <a:r>
              <a:rPr lang="en-US" altLang="ko-KR" dirty="0" err="1"/>
              <a:t>Rswing</a:t>
            </a:r>
            <a:endParaRPr lang="ko-KR" altLang="en-US" dirty="0"/>
          </a:p>
        </p:txBody>
      </p:sp>
      <p:grpSp>
        <p:nvGrpSpPr>
          <p:cNvPr id="2" name="그룹 5"/>
          <p:cNvGrpSpPr/>
          <p:nvPr/>
        </p:nvGrpSpPr>
        <p:grpSpPr>
          <a:xfrm>
            <a:off x="0" y="764704"/>
            <a:ext cx="4475732" cy="648072"/>
            <a:chOff x="2197446" y="1376132"/>
            <a:chExt cx="4320480" cy="511466"/>
          </a:xfrm>
        </p:grpSpPr>
        <p:sp>
          <p:nvSpPr>
            <p:cNvPr id="36" name="대각선 방향의 모서리가 둥근 사각형 35"/>
            <p:cNvSpPr/>
            <p:nvPr/>
          </p:nvSpPr>
          <p:spPr>
            <a:xfrm>
              <a:off x="2197446" y="1376132"/>
              <a:ext cx="4320480" cy="504056"/>
            </a:xfrm>
            <a:prstGeom prst="round2Diag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대각선 방향의 모서리가 둥근 사각형 36"/>
            <p:cNvSpPr/>
            <p:nvPr/>
          </p:nvSpPr>
          <p:spPr>
            <a:xfrm>
              <a:off x="2197446" y="1383542"/>
              <a:ext cx="4320480" cy="504056"/>
            </a:xfrm>
            <a:prstGeom prst="round2DiagRect">
              <a:avLst/>
            </a:prstGeom>
            <a:blipFill dpi="0" rotWithShape="1">
              <a:blip r:embed="rId2" cstate="print">
                <a:alphaModFix amt="9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알스윙</a:t>
              </a:r>
              <a:r>
                <a:rPr lang="ko-KR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-장비구성 </a:t>
              </a:r>
              <a:r>
                <a:rPr lang="en-US" altLang="ko-KR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[ RVC 1000_Plus ]</a:t>
              </a:r>
              <a:endParaRPr lang="ko-KR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" name="그림 9" descr="2번프로젝터ez 57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3868458"/>
            <a:ext cx="1857388" cy="928694"/>
          </a:xfrm>
          <a:prstGeom prst="rect">
            <a:avLst/>
          </a:prstGeom>
        </p:spPr>
      </p:pic>
      <p:pic>
        <p:nvPicPr>
          <p:cNvPr id="12" name="그림 11" descr="씨티앤지키패드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2204864"/>
            <a:ext cx="1857388" cy="427690"/>
          </a:xfrm>
          <a:prstGeom prst="rect">
            <a:avLst/>
          </a:prstGeom>
        </p:spPr>
      </p:pic>
      <p:pic>
        <p:nvPicPr>
          <p:cNvPr id="14" name="그림 13" descr="정원티업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2466" y="2492896"/>
            <a:ext cx="3155918" cy="1224136"/>
          </a:xfrm>
          <a:prstGeom prst="rect">
            <a:avLst/>
          </a:prstGeom>
        </p:spPr>
      </p:pic>
      <p:pic>
        <p:nvPicPr>
          <p:cNvPr id="15" name="그림 14" descr="키오스크시안1101-수정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576" y="2060848"/>
            <a:ext cx="1368152" cy="2139929"/>
          </a:xfrm>
          <a:prstGeom prst="rect">
            <a:avLst/>
          </a:prstGeom>
          <a:scene3d>
            <a:camera prst="orthographicFront">
              <a:rot lat="0" lon="21593999" rev="0"/>
            </a:camera>
            <a:lightRig rig="threePt" dir="t"/>
          </a:scene3d>
        </p:spPr>
      </p:pic>
      <p:sp>
        <p:nvSpPr>
          <p:cNvPr id="16" name="TextBox 15"/>
          <p:cNvSpPr txBox="1"/>
          <p:nvPr/>
        </p:nvSpPr>
        <p:spPr>
          <a:xfrm>
            <a:off x="1341129" y="4801187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[</a:t>
            </a:r>
            <a:r>
              <a:rPr lang="ko-KR" altLang="en-US" dirty="0"/>
              <a:t>기본제품</a:t>
            </a:r>
            <a:r>
              <a:rPr lang="en-US" altLang="ko-KR" dirty="0"/>
              <a:t>]</a:t>
            </a:r>
            <a:endParaRPr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897459" y="4797152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[</a:t>
            </a:r>
            <a:r>
              <a:rPr lang="ko-KR" altLang="en-US" dirty="0"/>
              <a:t>옵션제품</a:t>
            </a:r>
            <a:r>
              <a:rPr lang="en-US" altLang="ko-KR" dirty="0"/>
              <a:t>]</a:t>
            </a:r>
            <a:endParaRPr lang="ko-KR" altLang="en-US" dirty="0"/>
          </a:p>
        </p:txBody>
      </p:sp>
      <p:sp>
        <p:nvSpPr>
          <p:cNvPr id="18" name="슬라이드 번호 개체 틀 13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8ABE8332-CD94-4AC7-BED5-677301D42B04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pic>
        <p:nvPicPr>
          <p:cNvPr id="1026" name="Picture 2" descr="C:\Users\youn\AppData\Local\Microsoft\Windows\Temporary Internet Files\Content.IE5\E42DD7N7\Golf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3768" y="3459953"/>
            <a:ext cx="130528" cy="113063"/>
          </a:xfrm>
          <a:prstGeom prst="rect">
            <a:avLst/>
          </a:prstGeom>
          <a:noFill/>
        </p:spPr>
      </p:pic>
      <p:pic>
        <p:nvPicPr>
          <p:cNvPr id="1028" name="Picture 4" descr="C:\Users\youn\AppData\Local\Microsoft\Windows\Temporary Internet Files\Content.IE5\28I9ESTZ\lightning-bolt-145473_960_720[1]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722884">
            <a:off x="2210488" y="1967794"/>
            <a:ext cx="328817" cy="925998"/>
          </a:xfrm>
          <a:prstGeom prst="rect">
            <a:avLst/>
          </a:prstGeom>
          <a:noFill/>
        </p:spPr>
      </p:pic>
      <p:pic>
        <p:nvPicPr>
          <p:cNvPr id="19" name="Picture 2" descr="C:\Users\youn\AppData\Local\Microsoft\Windows\Temporary Internet Files\Content.IE5\E42DD7N7\Golf[1]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71800" y="3509393"/>
            <a:ext cx="194152" cy="168174"/>
          </a:xfrm>
          <a:prstGeom prst="rect">
            <a:avLst/>
          </a:prstGeom>
          <a:noFill/>
        </p:spPr>
      </p:pic>
      <p:pic>
        <p:nvPicPr>
          <p:cNvPr id="20" name="Picture 2" descr="C:\Users\youn\AppData\Local\Microsoft\Windows\Temporary Internet Files\Content.IE5\E42DD7N7\Golf[1]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59832" y="3717032"/>
            <a:ext cx="249392" cy="216023"/>
          </a:xfrm>
          <a:prstGeom prst="rect">
            <a:avLst/>
          </a:prstGeom>
          <a:noFill/>
        </p:spPr>
      </p:pic>
      <p:pic>
        <p:nvPicPr>
          <p:cNvPr id="21" name="Picture 2" descr="C:\Users\youn\AppData\Local\Microsoft\Windows\Temporary Internet Files\Content.IE5\E42DD7N7\Golf[1]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03373" y="4077073"/>
            <a:ext cx="332523" cy="288031"/>
          </a:xfrm>
          <a:prstGeom prst="rect">
            <a:avLst/>
          </a:prstGeom>
          <a:noFill/>
        </p:spPr>
      </p:pic>
      <p:pic>
        <p:nvPicPr>
          <p:cNvPr id="22" name="Picture 2" descr="C:\Users\youn\AppData\Local\Microsoft\Windows\Temporary Internet Files\Content.IE5\E42DD7N7\Golf[1]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67744" y="3501008"/>
            <a:ext cx="72008" cy="62373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611560" y="4149080"/>
            <a:ext cx="2837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rabicPeriod"/>
            </a:pPr>
            <a:r>
              <a:rPr lang="ko-KR" altLang="en-US" sz="1200" dirty="0" err="1"/>
              <a:t>알스윙</a:t>
            </a:r>
            <a:r>
              <a:rPr lang="ko-KR" altLang="en-US" sz="1200" dirty="0"/>
              <a:t> 전용 </a:t>
            </a:r>
            <a:r>
              <a:rPr lang="ko-KR" altLang="en-US" sz="1200" dirty="0" err="1"/>
              <a:t>키오스크</a:t>
            </a:r>
            <a:endParaRPr lang="en-US" altLang="ko-KR" sz="1200" dirty="0"/>
          </a:p>
          <a:p>
            <a:pPr marL="228600" indent="-228600"/>
            <a:r>
              <a:rPr lang="en-US" altLang="ko-KR" sz="1200" dirty="0"/>
              <a:t>(22</a:t>
            </a:r>
            <a:r>
              <a:rPr lang="ko-KR" altLang="en-US" sz="1200" dirty="0"/>
              <a:t>인치모니터 타입</a:t>
            </a:r>
            <a:r>
              <a:rPr lang="en-US" altLang="ko-KR" sz="1200" dirty="0"/>
              <a:t>,</a:t>
            </a:r>
            <a:r>
              <a:rPr lang="ko-KR" altLang="en-US" sz="1200" dirty="0"/>
              <a:t>전용컴퓨터 내장</a:t>
            </a:r>
            <a:r>
              <a:rPr lang="en-US" altLang="ko-KR" sz="1200" dirty="0"/>
              <a:t>)</a:t>
            </a:r>
            <a:endParaRPr lang="ko-KR" alt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2987824" y="2348880"/>
            <a:ext cx="1487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2. </a:t>
            </a:r>
            <a:r>
              <a:rPr lang="ko-KR" altLang="en-US" sz="1200" dirty="0"/>
              <a:t>카메라센서</a:t>
            </a:r>
            <a:endParaRPr lang="en-US" altLang="ko-KR" sz="1200" dirty="0"/>
          </a:p>
          <a:p>
            <a:r>
              <a:rPr lang="en-US" altLang="ko-KR" sz="1200" dirty="0"/>
              <a:t> ( </a:t>
            </a:r>
            <a:r>
              <a:rPr lang="ko-KR" altLang="en-US" sz="1200" dirty="0"/>
              <a:t>적외선조명 타입</a:t>
            </a:r>
            <a:r>
              <a:rPr lang="en-US" altLang="ko-KR" sz="1200" dirty="0"/>
              <a:t>)</a:t>
            </a:r>
            <a:endParaRPr lang="ko-KR" alt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7557239" y="2647945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3. </a:t>
            </a:r>
            <a:r>
              <a:rPr lang="ko-KR" altLang="en-US" sz="1200" dirty="0" err="1"/>
              <a:t>키패드</a:t>
            </a:r>
            <a:endParaRPr lang="en-US" altLang="ko-KR" sz="1200" dirty="0"/>
          </a:p>
          <a:p>
            <a:r>
              <a:rPr lang="en-US" altLang="ko-KR" sz="1200" dirty="0"/>
              <a:t> (6</a:t>
            </a:r>
            <a:r>
              <a:rPr lang="ko-KR" altLang="en-US" sz="1200" dirty="0"/>
              <a:t>구 </a:t>
            </a:r>
            <a:r>
              <a:rPr lang="ko-KR" altLang="en-US" sz="1200" dirty="0" err="1"/>
              <a:t>버튼식</a:t>
            </a:r>
            <a:r>
              <a:rPr lang="en-US" altLang="ko-KR" sz="1200" dirty="0"/>
              <a:t>)</a:t>
            </a:r>
            <a:endParaRPr lang="ko-KR" alt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7578587" y="3656057"/>
            <a:ext cx="1119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4. </a:t>
            </a:r>
            <a:r>
              <a:rPr lang="ko-KR" altLang="en-US" sz="1200" dirty="0" err="1"/>
              <a:t>오토티업기</a:t>
            </a:r>
            <a:endParaRPr lang="en-US" altLang="ko-KR" sz="1200" dirty="0"/>
          </a:p>
          <a:p>
            <a:r>
              <a:rPr lang="en-US" altLang="ko-KR" sz="1200" dirty="0"/>
              <a:t> (</a:t>
            </a:r>
            <a:r>
              <a:rPr lang="ko-KR" altLang="en-US" sz="1200" dirty="0" err="1"/>
              <a:t>정원이앤지</a:t>
            </a:r>
            <a:r>
              <a:rPr lang="en-US" altLang="ko-KR" sz="1200" dirty="0"/>
              <a:t>)</a:t>
            </a:r>
            <a:endParaRPr lang="ko-KR" alt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7596336" y="4520153"/>
            <a:ext cx="1234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5. </a:t>
            </a:r>
            <a:r>
              <a:rPr lang="ko-KR" altLang="en-US" sz="1200" dirty="0" err="1"/>
              <a:t>프로젝터</a:t>
            </a:r>
            <a:endParaRPr lang="en-US" altLang="ko-KR" sz="1200" dirty="0"/>
          </a:p>
          <a:p>
            <a:r>
              <a:rPr lang="ko-KR" altLang="en-US" sz="1200" dirty="0"/>
              <a:t> </a:t>
            </a:r>
            <a:r>
              <a:rPr lang="en-US" altLang="ko-KR" sz="1200" dirty="0"/>
              <a:t>(</a:t>
            </a:r>
            <a:r>
              <a:rPr lang="ko-KR" altLang="en-US" sz="1200" dirty="0" err="1"/>
              <a:t>앱손</a:t>
            </a:r>
            <a:r>
              <a:rPr lang="ko-KR" altLang="en-US" sz="1200" dirty="0"/>
              <a:t> </a:t>
            </a:r>
            <a:r>
              <a:rPr lang="en-US" altLang="ko-KR" sz="1200" dirty="0"/>
              <a:t>EB-U05)</a:t>
            </a:r>
            <a:endParaRPr lang="ko-KR" altLang="en-US" sz="1200" dirty="0"/>
          </a:p>
        </p:txBody>
      </p:sp>
      <p:cxnSp>
        <p:nvCxnSpPr>
          <p:cNvPr id="41" name="직선 연결선 40"/>
          <p:cNvCxnSpPr/>
          <p:nvPr/>
        </p:nvCxnSpPr>
        <p:spPr>
          <a:xfrm>
            <a:off x="4644008" y="2420888"/>
            <a:ext cx="0" cy="252028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>
            <a:extLst>
              <a:ext uri="{FF2B5EF4-FFF2-40B4-BE49-F238E27FC236}">
                <a16:creationId xmlns:a16="http://schemas.microsoft.com/office/drawing/2014/main" id="{50F69440-7ED5-44F5-AF8E-6ED5C30E823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586338"/>
            <a:ext cx="2522441" cy="6275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C89B06-64A8-4EB3-8245-0BDF72B50A58}"/>
              </a:ext>
            </a:extLst>
          </p:cNvPr>
          <p:cNvSpPr txBox="1"/>
          <p:nvPr/>
        </p:nvSpPr>
        <p:spPr>
          <a:xfrm>
            <a:off x="4872466" y="1516142"/>
            <a:ext cx="190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RVC1000_PLUS</a:t>
            </a:r>
          </a:p>
          <a:p>
            <a:r>
              <a:rPr lang="en-US" altLang="ko-KR" sz="1000" dirty="0"/>
              <a:t>*</a:t>
            </a:r>
            <a:r>
              <a:rPr lang="ko-KR" altLang="en-US" sz="1000" dirty="0"/>
              <a:t>실물은 </a:t>
            </a:r>
            <a:r>
              <a:rPr lang="ko-KR" altLang="en-US" sz="1000" dirty="0" err="1"/>
              <a:t>이미지와다를수있음</a:t>
            </a:r>
            <a:r>
              <a:rPr lang="ko-KR" altLang="en-US" sz="1000" dirty="0"/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8C829B3-B7E1-4A72-AEFE-AF775297750F}"/>
              </a:ext>
            </a:extLst>
          </p:cNvPr>
          <p:cNvSpPr txBox="1"/>
          <p:nvPr/>
        </p:nvSpPr>
        <p:spPr>
          <a:xfrm>
            <a:off x="535539" y="5204224"/>
            <a:ext cx="3759362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※</a:t>
            </a:r>
            <a:r>
              <a:rPr lang="ko-KR" altLang="en-US" dirty="0"/>
              <a:t>특징</a:t>
            </a:r>
            <a:endParaRPr lang="en-US" altLang="ko-KR" dirty="0"/>
          </a:p>
          <a:p>
            <a:pPr marL="285750" indent="-285750">
              <a:buFontTx/>
              <a:buChar char="-"/>
            </a:pPr>
            <a:r>
              <a:rPr lang="en-US" altLang="ko-KR" sz="1400" dirty="0"/>
              <a:t>2CAM</a:t>
            </a:r>
            <a:r>
              <a:rPr lang="ko-KR" altLang="en-US" sz="1400" dirty="0"/>
              <a:t>방식 </a:t>
            </a:r>
            <a:r>
              <a:rPr lang="ko-KR" altLang="en-US" sz="1400" dirty="0" err="1"/>
              <a:t>타석용</a:t>
            </a:r>
            <a:r>
              <a:rPr lang="ko-KR" altLang="en-US" sz="1400" dirty="0"/>
              <a:t> 고급제품</a:t>
            </a:r>
            <a:r>
              <a:rPr lang="en-US" altLang="ko-KR" sz="1400" dirty="0"/>
              <a:t>(BAR</a:t>
            </a:r>
            <a:r>
              <a:rPr lang="ko-KR" altLang="en-US" sz="1400" dirty="0"/>
              <a:t>형 타입</a:t>
            </a:r>
            <a:r>
              <a:rPr lang="en-US" altLang="ko-KR" sz="1400" dirty="0"/>
              <a:t>)</a:t>
            </a:r>
          </a:p>
          <a:p>
            <a:pPr marL="285750" indent="-285750">
              <a:buFontTx/>
              <a:buChar char="-"/>
            </a:pPr>
            <a:r>
              <a:rPr lang="ko-KR" altLang="en-US" sz="1400" dirty="0"/>
              <a:t>스윙분석</a:t>
            </a:r>
            <a:r>
              <a:rPr lang="en-US" altLang="ko-KR" sz="1400" dirty="0"/>
              <a:t>,</a:t>
            </a:r>
            <a:r>
              <a:rPr lang="ko-KR" altLang="en-US" sz="1400" dirty="0"/>
              <a:t>골프게임</a:t>
            </a:r>
            <a:r>
              <a:rPr lang="en-US" altLang="ko-KR" sz="1400" dirty="0"/>
              <a:t>,</a:t>
            </a:r>
            <a:r>
              <a:rPr lang="ko-KR" altLang="en-US" sz="1400" dirty="0"/>
              <a:t>스마트폰</a:t>
            </a:r>
            <a:r>
              <a:rPr lang="en-US" altLang="ko-KR" sz="1400" dirty="0"/>
              <a:t>APP </a:t>
            </a:r>
            <a:r>
              <a:rPr lang="ko-KR" altLang="en-US" sz="1400" dirty="0"/>
              <a:t>사용</a:t>
            </a:r>
            <a:endParaRPr lang="en-US" altLang="ko-KR" sz="1400" dirty="0"/>
          </a:p>
          <a:p>
            <a:pPr marL="285750" indent="-285750">
              <a:buFontTx/>
              <a:buChar char="-"/>
            </a:pPr>
            <a:r>
              <a:rPr lang="ko-KR" altLang="en-US" sz="1400" dirty="0"/>
              <a:t>온</a:t>
            </a:r>
            <a:r>
              <a:rPr lang="en-US" altLang="ko-KR" sz="1400" dirty="0"/>
              <a:t>/</a:t>
            </a:r>
            <a:r>
              <a:rPr lang="ko-KR" altLang="en-US" sz="1400" dirty="0"/>
              <a:t>오프라인 </a:t>
            </a:r>
            <a:r>
              <a:rPr lang="ko-KR" altLang="en-US" sz="1400" dirty="0" err="1"/>
              <a:t>연습기</a:t>
            </a:r>
            <a:endParaRPr lang="en-US" altLang="ko-KR" sz="1400" dirty="0"/>
          </a:p>
          <a:p>
            <a:pPr marL="285750" indent="-285750">
              <a:buFontTx/>
              <a:buChar char="-"/>
            </a:pPr>
            <a:r>
              <a:rPr lang="en-US" altLang="ko-KR" sz="1400" dirty="0"/>
              <a:t>2021</a:t>
            </a:r>
            <a:r>
              <a:rPr lang="ko-KR" altLang="en-US" sz="1400" dirty="0"/>
              <a:t>년 양산 제품</a:t>
            </a:r>
            <a:endParaRPr lang="en-US" altLang="ko-KR" sz="1400" dirty="0"/>
          </a:p>
          <a:p>
            <a:pPr marL="285750" indent="-285750">
              <a:buFontTx/>
              <a:buChar char="-"/>
            </a:pPr>
            <a:endParaRPr lang="en-US" altLang="ko-KR" dirty="0"/>
          </a:p>
          <a:p>
            <a:pPr marL="285750" indent="-285750">
              <a:buFontTx/>
              <a:buChar char="-"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31364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908720"/>
            <a:ext cx="1835696" cy="714380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2800" dirty="0" err="1">
                <a:latin typeface="HY견고딕" pitchFamily="18" charset="-127"/>
                <a:ea typeface="HY견고딕" pitchFamily="18" charset="-127"/>
              </a:rPr>
              <a:t>레드골프</a:t>
            </a:r>
            <a:br>
              <a:rPr lang="en-US" altLang="ko-KR" sz="2800" dirty="0">
                <a:latin typeface="HY견고딕" pitchFamily="18" charset="-127"/>
                <a:ea typeface="HY견고딕" pitchFamily="18" charset="-127"/>
              </a:rPr>
            </a:br>
            <a:r>
              <a:rPr lang="en-US" altLang="ko-KR" sz="28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800" dirty="0" err="1">
                <a:latin typeface="HY견고딕" pitchFamily="18" charset="-127"/>
                <a:ea typeface="HY견고딕" pitchFamily="18" charset="-127"/>
              </a:rPr>
              <a:t>알스윙</a:t>
            </a:r>
            <a:endParaRPr lang="ko-KR" altLang="en-US" sz="28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-32" y="6500834"/>
            <a:ext cx="9144000" cy="71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5"/>
          <p:cNvGrpSpPr/>
          <p:nvPr/>
        </p:nvGrpSpPr>
        <p:grpSpPr>
          <a:xfrm>
            <a:off x="0" y="857232"/>
            <a:ext cx="1965876" cy="946288"/>
            <a:chOff x="2197446" y="1376132"/>
            <a:chExt cx="4320480" cy="511466"/>
          </a:xfrm>
        </p:grpSpPr>
        <p:sp>
          <p:nvSpPr>
            <p:cNvPr id="9" name="대각선 방향의 모서리가 둥근 사각형 8"/>
            <p:cNvSpPr/>
            <p:nvPr/>
          </p:nvSpPr>
          <p:spPr>
            <a:xfrm>
              <a:off x="2197446" y="1376132"/>
              <a:ext cx="4320480" cy="504056"/>
            </a:xfrm>
            <a:prstGeom prst="round2Diag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대각선 방향의 모서리가 둥근 사각형 9"/>
            <p:cNvSpPr/>
            <p:nvPr/>
          </p:nvSpPr>
          <p:spPr>
            <a:xfrm>
              <a:off x="2197446" y="1383542"/>
              <a:ext cx="4320480" cy="504056"/>
            </a:xfrm>
            <a:prstGeom prst="round2DiagRect">
              <a:avLst/>
            </a:prstGeom>
            <a:blipFill dpi="0" rotWithShape="1">
              <a:blip r:embed="rId2" cstate="print">
                <a:alphaModFix amt="9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제목 1"/>
          <p:cNvSpPr txBox="1">
            <a:spLocks/>
          </p:cNvSpPr>
          <p:nvPr/>
        </p:nvSpPr>
        <p:spPr>
          <a:xfrm>
            <a:off x="0" y="928670"/>
            <a:ext cx="1835696" cy="714380"/>
          </a:xfrm>
          <a:prstGeom prst="rect">
            <a:avLst/>
          </a:prstGeom>
        </p:spPr>
        <p:txBody>
          <a:bodyPr vert="horz" anchor="ctr">
            <a:normAutofit fontScale="60000" lnSpcReduction="20000"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알스윙</a:t>
            </a: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-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 </a:t>
            </a:r>
            <a:r>
              <a:rPr kumimoji="0" lang="ko-KR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서울다빈치골프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12" name="슬라이드 번호 개체 틀 13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8ABE8332-CD94-4AC7-BED5-677301D42B04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pic>
        <p:nvPicPr>
          <p:cNvPr id="13" name="그림 12" descr="다빈치골프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836712"/>
            <a:ext cx="4320480" cy="525658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908720"/>
            <a:ext cx="1835696" cy="714380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2800" dirty="0" err="1">
                <a:latin typeface="HY견고딕" pitchFamily="18" charset="-127"/>
                <a:ea typeface="HY견고딕" pitchFamily="18" charset="-127"/>
              </a:rPr>
              <a:t>레드골프</a:t>
            </a:r>
            <a:br>
              <a:rPr lang="en-US" altLang="ko-KR" sz="2800" dirty="0">
                <a:latin typeface="HY견고딕" pitchFamily="18" charset="-127"/>
                <a:ea typeface="HY견고딕" pitchFamily="18" charset="-127"/>
              </a:rPr>
            </a:br>
            <a:r>
              <a:rPr lang="en-US" altLang="ko-KR" sz="28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lang="ko-KR" altLang="en-US" sz="2800" dirty="0" err="1">
                <a:latin typeface="HY견고딕" pitchFamily="18" charset="-127"/>
                <a:ea typeface="HY견고딕" pitchFamily="18" charset="-127"/>
              </a:rPr>
              <a:t>알스윙</a:t>
            </a:r>
            <a:endParaRPr lang="ko-KR" altLang="en-US" sz="28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-32" y="6500834"/>
            <a:ext cx="9144000" cy="71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C:\Users\youn\Desktop\설치사진-네이버제출\대전가수원사진\0828\가수원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357299"/>
            <a:ext cx="6120680" cy="4298320"/>
          </a:xfrm>
          <a:prstGeom prst="rect">
            <a:avLst/>
          </a:prstGeom>
          <a:noFill/>
        </p:spPr>
      </p:pic>
      <p:grpSp>
        <p:nvGrpSpPr>
          <p:cNvPr id="3" name="그룹 5"/>
          <p:cNvGrpSpPr/>
          <p:nvPr/>
        </p:nvGrpSpPr>
        <p:grpSpPr>
          <a:xfrm>
            <a:off x="0" y="857232"/>
            <a:ext cx="1965876" cy="946288"/>
            <a:chOff x="2197446" y="1376132"/>
            <a:chExt cx="4320480" cy="511466"/>
          </a:xfrm>
        </p:grpSpPr>
        <p:sp>
          <p:nvSpPr>
            <p:cNvPr id="9" name="대각선 방향의 모서리가 둥근 사각형 8"/>
            <p:cNvSpPr/>
            <p:nvPr/>
          </p:nvSpPr>
          <p:spPr>
            <a:xfrm>
              <a:off x="2197446" y="1376132"/>
              <a:ext cx="4320480" cy="504056"/>
            </a:xfrm>
            <a:prstGeom prst="round2Diag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대각선 방향의 모서리가 둥근 사각형 9"/>
            <p:cNvSpPr/>
            <p:nvPr/>
          </p:nvSpPr>
          <p:spPr>
            <a:xfrm>
              <a:off x="2197446" y="1383542"/>
              <a:ext cx="4320480" cy="504056"/>
            </a:xfrm>
            <a:prstGeom prst="round2DiagRect">
              <a:avLst/>
            </a:prstGeom>
            <a:blipFill dpi="0" rotWithShape="1">
              <a:blip r:embed="rId3" cstate="print">
                <a:alphaModFix amt="9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제목 1"/>
          <p:cNvSpPr txBox="1">
            <a:spLocks/>
          </p:cNvSpPr>
          <p:nvPr/>
        </p:nvSpPr>
        <p:spPr>
          <a:xfrm>
            <a:off x="0" y="928670"/>
            <a:ext cx="1835696" cy="714380"/>
          </a:xfrm>
          <a:prstGeom prst="rect">
            <a:avLst/>
          </a:prstGeom>
        </p:spPr>
        <p:txBody>
          <a:bodyPr vert="horz" anchor="ctr">
            <a:normAutofit fontScale="60000" lnSpcReduction="20000"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알스윙</a:t>
            </a:r>
            <a:b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</a:b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- </a:t>
            </a:r>
            <a:r>
              <a:rPr kumimoji="0" lang="ko-KR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대전레드골프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sp>
        <p:nvSpPr>
          <p:cNvPr id="12" name="슬라이드 번호 개체 틀 13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8ABE8332-CD94-4AC7-BED5-677301D42B04}" type="slidenum">
              <a:rPr lang="ko-KR" altLang="en-US" smtClean="0"/>
              <a:pPr/>
              <a:t>9</a:t>
            </a:fld>
            <a:endParaRPr lang="ko-KR" alt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도시">
  <a:themeElements>
    <a:clrScheme name="도시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도시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도시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2829</TotalTime>
  <Words>715</Words>
  <Application>Microsoft Office PowerPoint</Application>
  <PresentationFormat>화면 슬라이드 쇼(4:3)</PresentationFormat>
  <Paragraphs>220</Paragraphs>
  <Slides>25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25</vt:i4>
      </vt:variant>
    </vt:vector>
  </HeadingPairs>
  <TitlesOfParts>
    <vt:vector size="34" baseType="lpstr">
      <vt:lpstr>Georgia</vt:lpstr>
      <vt:lpstr>Wingdings 2</vt:lpstr>
      <vt:lpstr>Arial</vt:lpstr>
      <vt:lpstr>HY견고딕</vt:lpstr>
      <vt:lpstr>나눔스퀘어 Bold</vt:lpstr>
      <vt:lpstr>맑은 고딕</vt:lpstr>
      <vt:lpstr>Kenzo</vt:lpstr>
      <vt:lpstr>Trebuchet MS</vt:lpstr>
      <vt:lpstr>도시</vt:lpstr>
      <vt:lpstr>PowerPoint 프레젠테이션</vt:lpstr>
      <vt:lpstr>PowerPoint 프레젠테이션</vt:lpstr>
      <vt:lpstr>고객지원- 전국서비스망</vt:lpstr>
      <vt:lpstr>PowerPoint 프레젠테이션</vt:lpstr>
      <vt:lpstr>PowerPoint 프레젠테이션</vt:lpstr>
      <vt:lpstr>PowerPoint 프레젠테이션</vt:lpstr>
      <vt:lpstr>PowerPoint 프레젠테이션</vt:lpstr>
      <vt:lpstr>레드골프 - 알스윙</vt:lpstr>
      <vt:lpstr>레드골프 - 알스윙</vt:lpstr>
      <vt:lpstr>알스윙 - 인천마스터즈골프</vt:lpstr>
      <vt:lpstr>레드골프 - 알스윙</vt:lpstr>
      <vt:lpstr>알스윙 - 부산아이엠골프</vt:lpstr>
      <vt:lpstr>알스윙 - 용인세븐골프</vt:lpstr>
      <vt:lpstr>알스윙 - 개인구매</vt:lpstr>
      <vt:lpstr>PowerPoint 프레젠테이션</vt:lpstr>
      <vt:lpstr>알스윙 장비 구성-온,오프라인 활용</vt:lpstr>
      <vt:lpstr>알스윙 장비 구성-온,오프라인 활용</vt:lpstr>
      <vt:lpstr>알스윙 장비 구성-온,오프라인 활용</vt:lpstr>
      <vt:lpstr>알스윙 -경쟁사 장비특징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래드골프 장비소개</dc:title>
  <dc:creator>youn</dc:creator>
  <cp:lastModifiedBy>yjh</cp:lastModifiedBy>
  <cp:revision>141</cp:revision>
  <dcterms:created xsi:type="dcterms:W3CDTF">2014-12-16T10:19:05Z</dcterms:created>
  <dcterms:modified xsi:type="dcterms:W3CDTF">2023-05-15T13:35:56Z</dcterms:modified>
</cp:coreProperties>
</file>